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4" r:id="rId13"/>
    <p:sldId id="275" r:id="rId14"/>
    <p:sldId id="267" r:id="rId15"/>
    <p:sldId id="268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F5D"/>
    <a:srgbClr val="009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1" autoAdjust="0"/>
    <p:restoredTop sz="73190" autoAdjust="0"/>
  </p:normalViewPr>
  <p:slideViewPr>
    <p:cSldViewPr snapToGrid="0">
      <p:cViewPr>
        <p:scale>
          <a:sx n="121" d="100"/>
          <a:sy n="121" d="100"/>
        </p:scale>
        <p:origin x="496" y="1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8DF69-1CBC-420B-8A73-BF74638686C7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1A20A-421F-4AF6-BB1C-7A5A1357A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80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8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93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82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497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04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1A20A-421F-4AF6-BB1C-7A5A1357A26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94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D93A45-991A-7711-B6C6-91B36AAEE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36BE3-8ADE-1604-C453-A25527CB7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1135097" cy="1233456"/>
          </a:xfrm>
        </p:spPr>
        <p:txBody>
          <a:bodyPr anchor="t" anchorCtr="0"/>
          <a:lstStyle>
            <a:lvl1pPr algn="l">
              <a:defRPr sz="4200" b="1">
                <a:solidFill>
                  <a:srgbClr val="221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3E17E-1048-3B5B-9715-04C7CA61D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1440000"/>
            <a:ext cx="11135096" cy="34982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00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81FBC1-AABC-53DE-86D9-CB8EB08F3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04C0563-95CF-8D37-9327-2BA453E09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1440000"/>
            <a:ext cx="11135096" cy="349828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4DC925-2922-0112-BFB7-97CB73EDF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1135097" cy="1233456"/>
          </a:xfrm>
        </p:spPr>
        <p:txBody>
          <a:bodyPr anchor="t" anchorCtr="0"/>
          <a:lstStyle>
            <a:lvl1pPr algn="l">
              <a:defRPr sz="4200" b="1">
                <a:solidFill>
                  <a:srgbClr val="221F5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79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A08D7-9FA5-10AC-7DE9-FE4530ABA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38A5F-8B38-4F81-C1B3-A970E225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9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7A65C-DC9C-B1EC-63EC-A57073AD1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FC93B-5A29-44EB-711F-77916826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5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9EBA3-702F-381B-458A-37710BDB0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-3575"/>
            <a:ext cx="12185649" cy="6861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D0103-BE6B-719A-C55F-86A1D786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43EB7-3555-5D3C-2F7D-CE745851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2AF4-65C2-3372-92F1-CAC702E7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440000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23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rgbClr val="221F5D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>
              <a:lumMod val="50000"/>
              <a:lumOff val="50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pa.com/water-safet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who.int/news-room/fact-sheets/detail/drown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ris.who.int/handle/10665/37981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FD43A8-9CAE-D321-875C-A71EF594D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" y="0"/>
            <a:ext cx="12185647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4E6A-DED9-37FE-56DF-FA0759BA2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842FC-C873-0B31-5070-35BFBDF3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9A69A-5E98-CFE4-269A-969A5E80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</p:spPr>
        <p:txBody>
          <a:bodyPr/>
          <a:lstStyle/>
          <a:p>
            <a:r>
              <a:rPr lang="en-GB" dirty="0"/>
              <a:t>Being safe at the coast</a:t>
            </a:r>
          </a:p>
        </p:txBody>
      </p:sp>
    </p:spTree>
    <p:extLst>
      <p:ext uri="{BB962C8B-B14F-4D97-AF65-F5344CB8AC3E}">
        <p14:creationId xmlns:p14="http://schemas.microsoft.com/office/powerpoint/2010/main" val="4250270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D383C-E298-DAB2-77D1-440355A2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8C59E9-EA13-5743-6CD1-E009EEEAA2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11D59-B059-B101-7104-CD3A10B8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9004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can we do to stay safe?</a:t>
            </a:r>
          </a:p>
        </p:txBody>
      </p:sp>
    </p:spTree>
    <p:extLst>
      <p:ext uri="{BB962C8B-B14F-4D97-AF65-F5344CB8AC3E}">
        <p14:creationId xmlns:p14="http://schemas.microsoft.com/office/powerpoint/2010/main" val="76736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1A180-83E5-7A40-88E6-4EBFF1A87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433B-C7B2-0D5C-8DB3-3944A3F2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Alcohol awareness</a:t>
            </a:r>
          </a:p>
        </p:txBody>
      </p:sp>
      <p:sp>
        <p:nvSpPr>
          <p:cNvPr id="4" name="Subtitle 8">
            <a:extLst>
              <a:ext uri="{FF2B5EF4-FFF2-40B4-BE49-F238E27FC236}">
                <a16:creationId xmlns:a16="http://schemas.microsoft.com/office/drawing/2014/main" id="{14628444-C8ED-62AC-A559-7344BE157B06}"/>
              </a:ext>
            </a:extLst>
          </p:cNvPr>
          <p:cNvSpPr txBox="1">
            <a:spLocks/>
          </p:cNvSpPr>
          <p:nvPr/>
        </p:nvSpPr>
        <p:spPr>
          <a:xfrm>
            <a:off x="4603847" y="1670065"/>
            <a:ext cx="7140785" cy="44350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Many countries report alcohol consumption as contributor to drowning. It is known to increase risk of drowning for several reasons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21F5D"/>
                </a:solidFill>
              </a:rPr>
              <a:t>It can impair judgment and decision-making which can lead people to overestimate their swimming skills and underestimate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21F5D"/>
                </a:solidFill>
              </a:rPr>
              <a:t>It  can reduce coordination and balance, making it harder to stay afloat and swim efficiently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21F5D"/>
                </a:solidFill>
              </a:rPr>
              <a:t>It slows reaction time – alcohol slows the body’s response to sudden water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21F5D"/>
                </a:solidFill>
              </a:rPr>
              <a:t>It can increase hypothermia vulnerability – alcohol increases heat loss in cold water and accelerates hypothermia.</a:t>
            </a: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F65B12B1-15D3-00FB-363F-2E25F79651A8}"/>
              </a:ext>
            </a:extLst>
          </p:cNvPr>
          <p:cNvSpPr/>
          <p:nvPr/>
        </p:nvSpPr>
        <p:spPr>
          <a:xfrm rot="14871347">
            <a:off x="-418332" y="1459079"/>
            <a:ext cx="4979681" cy="4872491"/>
          </a:xfrm>
          <a:custGeom>
            <a:avLst/>
            <a:gdLst>
              <a:gd name="csX0" fmla="*/ 3040255 w 3150183"/>
              <a:gd name="csY0" fmla="*/ 2113061 h 3082374"/>
              <a:gd name="csX1" fmla="*/ 2177187 w 3150183"/>
              <a:gd name="csY1" fmla="*/ 110481 h 3082374"/>
              <a:gd name="csX2" fmla="*/ 172119 w 3150183"/>
              <a:gd name="csY2" fmla="*/ 969219 h 3082374"/>
              <a:gd name="csX3" fmla="*/ 178592 w 3150183"/>
              <a:gd name="csY3" fmla="*/ 2124861 h 3082374"/>
              <a:gd name="csX4" fmla="*/ 0 w 3150183"/>
              <a:gd name="csY4" fmla="*/ 2380655 h 3082374"/>
              <a:gd name="csX5" fmla="*/ 326245 w 3150183"/>
              <a:gd name="csY5" fmla="*/ 2400734 h 3082374"/>
              <a:gd name="csX6" fmla="*/ 1035187 w 3150183"/>
              <a:gd name="csY6" fmla="*/ 2971894 h 3082374"/>
              <a:gd name="csX7" fmla="*/ 3040255 w 3150183"/>
              <a:gd name="csY7" fmla="*/ 2113156 h 30823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150183" h="3082374">
                <a:moveTo>
                  <a:pt x="3040255" y="2113061"/>
                </a:moveTo>
                <a:cubicBezTo>
                  <a:pt x="3355648" y="1322934"/>
                  <a:pt x="2969237" y="426322"/>
                  <a:pt x="2177187" y="110481"/>
                </a:cubicBezTo>
                <a:cubicBezTo>
                  <a:pt x="1385232" y="-205360"/>
                  <a:pt x="487511" y="179092"/>
                  <a:pt x="172119" y="969219"/>
                </a:cubicBezTo>
                <a:cubicBezTo>
                  <a:pt x="17802" y="1355765"/>
                  <a:pt x="31606" y="1767815"/>
                  <a:pt x="178592" y="2124861"/>
                </a:cubicBezTo>
                <a:lnTo>
                  <a:pt x="0" y="2380655"/>
                </a:lnTo>
                <a:lnTo>
                  <a:pt x="326245" y="2400734"/>
                </a:lnTo>
                <a:cubicBezTo>
                  <a:pt x="493699" y="2649487"/>
                  <a:pt x="735407" y="2852276"/>
                  <a:pt x="1035187" y="2971894"/>
                </a:cubicBezTo>
                <a:cubicBezTo>
                  <a:pt x="1827238" y="3287735"/>
                  <a:pt x="2724863" y="2903282"/>
                  <a:pt x="3040255" y="2113156"/>
                </a:cubicBezTo>
              </a:path>
            </a:pathLst>
          </a:custGeom>
          <a:solidFill>
            <a:srgbClr val="009FC4"/>
          </a:solidFill>
          <a:ln w="9510" cap="flat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7F4704-8CCE-C6DD-140F-FFCDDE879A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4199" t="13554" r="24941" b="26110"/>
          <a:stretch>
            <a:fillRect/>
          </a:stretch>
        </p:blipFill>
        <p:spPr>
          <a:xfrm>
            <a:off x="0" y="2325182"/>
            <a:ext cx="3984637" cy="27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3CC5-BA5E-E227-9FFA-A03E2691E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0917-885E-1076-88FC-5438B30F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do to stay safe?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DB185-E435-30B1-37DE-4F7D0C29114E}"/>
              </a:ext>
            </a:extLst>
          </p:cNvPr>
          <p:cNvSpPr txBox="1"/>
          <p:nvPr/>
        </p:nvSpPr>
        <p:spPr>
          <a:xfrm>
            <a:off x="360000" y="2491474"/>
            <a:ext cx="4940420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ptos" panose="020B0004020202020204" pitchFamily="34" charset="0"/>
              </a:rPr>
              <a:t>Avoid alcohol when doing a water-based activity 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ptos" panose="020B0004020202020204" pitchFamily="34" charset="0"/>
              </a:rPr>
              <a:t>If you’re supervising children near waterways, avoid all alcohol.</a:t>
            </a:r>
          </a:p>
        </p:txBody>
      </p:sp>
    </p:spTree>
    <p:extLst>
      <p:ext uri="{BB962C8B-B14F-4D97-AF65-F5344CB8AC3E}">
        <p14:creationId xmlns:p14="http://schemas.microsoft.com/office/powerpoint/2010/main" val="8291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830-2377-0B60-6F60-D3E8E3993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EA65-C3DE-F757-778F-F069BE1F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</p:spPr>
        <p:txBody>
          <a:bodyPr/>
          <a:lstStyle/>
          <a:p>
            <a:r>
              <a:rPr lang="en-GB" dirty="0"/>
              <a:t>Cold water shock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6F6E824-F676-AC2F-FDE4-58118670D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74" y="1244154"/>
            <a:ext cx="9077514" cy="49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531C3-AB24-784F-73B3-741EB919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FC6B0-9399-839F-4DF5-FCB05E55D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0"/>
            <a:ext cx="12185647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CD311-77DB-D691-6761-57F5303D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your float</a:t>
            </a:r>
          </a:p>
        </p:txBody>
      </p:sp>
    </p:spTree>
    <p:extLst>
      <p:ext uri="{BB962C8B-B14F-4D97-AF65-F5344CB8AC3E}">
        <p14:creationId xmlns:p14="http://schemas.microsoft.com/office/powerpoint/2010/main" val="337079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A7D1-C91E-7945-EF5F-D0043C7AE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CBDDB7-463D-F0E5-E967-0B53243E3E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245B7-69B0-6D78-CE7C-E11E53E3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</p:spPr>
        <p:txBody>
          <a:bodyPr/>
          <a:lstStyle/>
          <a:p>
            <a:r>
              <a:rPr lang="en-GB" dirty="0"/>
              <a:t>World Drowning Prevention Day</a:t>
            </a:r>
          </a:p>
        </p:txBody>
      </p:sp>
    </p:spTree>
    <p:extLst>
      <p:ext uri="{BB962C8B-B14F-4D97-AF65-F5344CB8AC3E}">
        <p14:creationId xmlns:p14="http://schemas.microsoft.com/office/powerpoint/2010/main" val="1221102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C504-995A-3C39-C006-8FBC394A3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08-E343-BE95-753E-DD79EAE6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1563158"/>
            <a:ext cx="4529634" cy="1276295"/>
          </a:xfrm>
        </p:spPr>
        <p:txBody>
          <a:bodyPr/>
          <a:lstStyle/>
          <a:p>
            <a:r>
              <a:rPr lang="en-GB" dirty="0"/>
              <a:t>Resources and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459C3-7EAB-3DDA-B0E8-33093AD929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000" y="3128211"/>
            <a:ext cx="6050425" cy="3903403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chemeClr val="bg1"/>
                </a:solidFill>
              </a:rPr>
              <a:t>Get involved, use the Xylem/RoSPA toolkits and family workbook</a:t>
            </a:r>
          </a:p>
          <a:p>
            <a:r>
              <a:rPr lang="en-GB" sz="2200" dirty="0">
                <a:solidFill>
                  <a:schemeClr val="bg1"/>
                </a:solidFill>
              </a:rPr>
              <a:t>Check out more information on water safety at the following websites:</a:t>
            </a:r>
            <a:br>
              <a:rPr lang="en-GB" sz="2200" dirty="0">
                <a:solidFill>
                  <a:schemeClr val="bg1"/>
                </a:solidFill>
              </a:rPr>
            </a:br>
            <a:br>
              <a:rPr lang="en-GB" sz="2200" dirty="0">
                <a:solidFill>
                  <a:schemeClr val="bg1"/>
                </a:solidFill>
              </a:rPr>
            </a:br>
            <a:r>
              <a:rPr lang="en-GB" sz="22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www.rospa.com/water-safety/</a:t>
            </a:r>
            <a:br>
              <a:rPr lang="en-GB" sz="2200" u="sng" dirty="0">
                <a:solidFill>
                  <a:schemeClr val="bg1"/>
                </a:solidFill>
              </a:rPr>
            </a:br>
            <a:r>
              <a:rPr lang="en-GB" sz="22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https://www.who.int/news-room/fact-sheets/detail/drowning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</a:p>
          <a:p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22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2360-13F5-F361-E516-49A72D2A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drowning problem?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170C112-0F64-194E-A92A-A9C3B9E11E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1447" y="4251889"/>
            <a:ext cx="4610100" cy="187166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rgbClr val="221F5D"/>
                </a:solidFill>
              </a:rPr>
              <a:t>Drowning is not a small problem. Over the last decade, </a:t>
            </a:r>
            <a:r>
              <a:rPr lang="en-GB" sz="24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at least 3 million people have lost their lives to drowning.</a:t>
            </a:r>
          </a:p>
          <a:p>
            <a:pPr algn="ctr"/>
            <a:endParaRPr lang="en-US" sz="2400" dirty="0">
              <a:solidFill>
                <a:srgbClr val="221F5D"/>
              </a:solidFill>
            </a:endParaRP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D9E26D6F-AD4B-8147-AAE3-E5447179D1E9}"/>
              </a:ext>
            </a:extLst>
          </p:cNvPr>
          <p:cNvSpPr txBox="1">
            <a:spLocks/>
          </p:cNvSpPr>
          <p:nvPr/>
        </p:nvSpPr>
        <p:spPr>
          <a:xfrm>
            <a:off x="5633884" y="4251545"/>
            <a:ext cx="6164825" cy="18716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221F5D"/>
                </a:solidFill>
              </a:rPr>
              <a:t>According to the World Health Organization, </a:t>
            </a:r>
            <a:br>
              <a:rPr lang="en-GB" dirty="0">
                <a:solidFill>
                  <a:srgbClr val="221F5D"/>
                </a:solidFill>
              </a:rPr>
            </a:br>
            <a:r>
              <a:rPr lang="en-GB" dirty="0">
                <a:solidFill>
                  <a:srgbClr val="221F5D"/>
                </a:solidFill>
              </a:rPr>
              <a:t>in 2021, there were  </a:t>
            </a:r>
            <a: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  <a:t>300,000 estimated drowning deaths globally</a:t>
            </a:r>
            <a:r>
              <a:rPr lang="en-GB" dirty="0">
                <a:solidFill>
                  <a:srgbClr val="221F5D"/>
                </a:solidFill>
              </a:rPr>
              <a:t>, which is the equivalent to more than 30 people losing their lives to drowning every hour of every day.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966EEE-A74A-36B7-32FE-7414BDB1CF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5584" y="1705701"/>
            <a:ext cx="5738016" cy="334821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D8A9771-4D55-D49E-5D10-FA94B8FE15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13263" y="1092007"/>
            <a:ext cx="5414674" cy="31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1176-7297-E90B-ADD8-BA4D6352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320723" cy="1325563"/>
          </a:xfrm>
        </p:spPr>
        <p:txBody>
          <a:bodyPr/>
          <a:lstStyle/>
          <a:p>
            <a:r>
              <a:rPr lang="en-GB" dirty="0"/>
              <a:t>What do we know about people who drown?</a:t>
            </a: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634A1768-6E23-62DF-29E3-ECA2BDFAF74E}"/>
              </a:ext>
            </a:extLst>
          </p:cNvPr>
          <p:cNvSpPr txBox="1">
            <a:spLocks/>
          </p:cNvSpPr>
          <p:nvPr/>
        </p:nvSpPr>
        <p:spPr>
          <a:xfrm>
            <a:off x="4603847" y="1807797"/>
            <a:ext cx="7140785" cy="44350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GB" sz="2700" dirty="0">
                <a:solidFill>
                  <a:srgbClr val="221F5D"/>
                </a:solidFill>
              </a:rPr>
              <a:t>Around </a:t>
            </a:r>
            <a: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half of the 300,000</a:t>
            </a:r>
            <a:r>
              <a:rPr lang="en-GB" sz="2700" dirty="0">
                <a:solidFill>
                  <a:srgbClr val="221F5D"/>
                </a:solidFill>
              </a:rPr>
              <a:t> people were among children aged </a:t>
            </a:r>
            <a: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14 years or younger.</a:t>
            </a:r>
          </a:p>
          <a:p>
            <a:pPr>
              <a:spcAft>
                <a:spcPts val="2400"/>
              </a:spcAft>
            </a:pPr>
            <a:r>
              <a:rPr lang="en-GB" sz="2700" dirty="0">
                <a:solidFill>
                  <a:srgbClr val="221F5D"/>
                </a:solidFill>
              </a:rPr>
              <a:t>According to the latest Global Health Estimates (2021), drowning ranks as the </a:t>
            </a:r>
            <a: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fourth leading cause of death among children aged 1-4 </a:t>
            </a:r>
            <a:b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</a:br>
            <a: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and the third leading cause among those aged 5-14.</a:t>
            </a:r>
          </a:p>
          <a:p>
            <a:pPr>
              <a:spcAft>
                <a:spcPts val="2400"/>
              </a:spcAft>
            </a:pPr>
            <a:r>
              <a:rPr lang="en-GB" sz="2700" b="1" dirty="0">
                <a:solidFill>
                  <a:srgbClr val="221F5D"/>
                </a:solidFill>
                <a:latin typeface="Aptos ExtraBold" panose="020B0004020202020204" pitchFamily="34" charset="0"/>
              </a:rPr>
              <a:t>Male drowning</a:t>
            </a:r>
            <a:r>
              <a:rPr lang="en-GB" sz="2700" dirty="0">
                <a:solidFill>
                  <a:srgbClr val="221F5D"/>
                </a:solidFill>
              </a:rPr>
              <a:t> rates are twice that of females.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2910326-873B-2664-E08D-31F4D677D0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433" t="7601" r="23130" b="21292"/>
          <a:stretch>
            <a:fillRect/>
          </a:stretch>
        </p:blipFill>
        <p:spPr>
          <a:xfrm>
            <a:off x="0" y="1807797"/>
            <a:ext cx="4439265" cy="37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2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9CDB12-3450-3E42-5889-AFB82E25EC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r="40077" b="17611"/>
          <a:stretch>
            <a:fillRect/>
          </a:stretch>
        </p:blipFill>
        <p:spPr>
          <a:xfrm>
            <a:off x="3038167" y="-198768"/>
            <a:ext cx="8549149" cy="6542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88686-6D15-EFC9-590E-EDD17457B739}"/>
              </a:ext>
            </a:extLst>
          </p:cNvPr>
          <p:cNvSpPr txBox="1"/>
          <p:nvPr/>
        </p:nvSpPr>
        <p:spPr>
          <a:xfrm>
            <a:off x="360001" y="5279923"/>
            <a:ext cx="286989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Aptos" panose="020B0004020202020204" pitchFamily="34" charset="0"/>
              </a:rPr>
              <a:t>World Health Organization. (2024) Global status report on drowning prevention 2024. Geneva: World Health Organization.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Available at: </a:t>
            </a:r>
            <a:r>
              <a:rPr lang="en-GB" sz="1200" dirty="0">
                <a:latin typeface="Aptos" panose="020B0004020202020204" pitchFamily="34" charset="0"/>
                <a:hlinkClick r:id="rId4"/>
              </a:rPr>
              <a:t>https://iris.who.int/handle/10665/379812</a:t>
            </a: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F07A4-632E-5CDC-7227-B94665AD109D}"/>
              </a:ext>
            </a:extLst>
          </p:cNvPr>
          <p:cNvSpPr txBox="1">
            <a:spLocks/>
          </p:cNvSpPr>
          <p:nvPr/>
        </p:nvSpPr>
        <p:spPr>
          <a:xfrm>
            <a:off x="360001" y="360000"/>
            <a:ext cx="2869896" cy="33123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rgbClr val="221F5D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dirty="0"/>
              <a:t>Number </a:t>
            </a:r>
            <a:br>
              <a:rPr lang="en-GB" sz="4000" dirty="0"/>
            </a:br>
            <a:r>
              <a:rPr lang="en-GB" sz="4000" dirty="0"/>
              <a:t>and rate of drowning deaths by WHO region</a:t>
            </a:r>
          </a:p>
        </p:txBody>
      </p:sp>
    </p:spTree>
    <p:extLst>
      <p:ext uri="{BB962C8B-B14F-4D97-AF65-F5344CB8AC3E}">
        <p14:creationId xmlns:p14="http://schemas.microsoft.com/office/powerpoint/2010/main" val="72826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1534-5047-2D68-E124-AEEB29E14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</p:spPr>
        <p:txBody>
          <a:bodyPr/>
          <a:lstStyle/>
          <a:p>
            <a:r>
              <a:rPr lang="en-GB" dirty="0"/>
              <a:t>But drowning is preventable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4BC3026-7252-E75D-CD96-CB0ED07D8D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386101"/>
            <a:ext cx="12312607" cy="40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7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453B-260E-6D85-2EE7-C8CC280A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priorities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48D727-FB81-FC26-76AE-B699D7AE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6" y="972152"/>
            <a:ext cx="5731844" cy="5731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CC8E33-8283-2DCE-831C-A68BF7B9A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756" y="972152"/>
            <a:ext cx="5731844" cy="57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F88B-F54F-D31B-A76D-6EC43A04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topics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51410-9A99-8E73-14D8-8E2666399A46}"/>
              </a:ext>
            </a:extLst>
          </p:cNvPr>
          <p:cNvSpPr txBox="1"/>
          <p:nvPr/>
        </p:nvSpPr>
        <p:spPr>
          <a:xfrm>
            <a:off x="360000" y="1685563"/>
            <a:ext cx="7181148" cy="42216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Supervision around water</a:t>
            </a:r>
          </a:p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Being safe at the coast</a:t>
            </a:r>
          </a:p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Alcohol awareness</a:t>
            </a:r>
          </a:p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Cold water shock</a:t>
            </a:r>
          </a:p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Find your float</a:t>
            </a:r>
          </a:p>
          <a:p>
            <a:pPr marL="457200" indent="-457200">
              <a:lnSpc>
                <a:spcPts val="56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ptos" panose="020B0004020202020204" pitchFamily="34" charset="0"/>
              </a:rPr>
              <a:t>World Drowning Prevention Day </a:t>
            </a:r>
          </a:p>
        </p:txBody>
      </p:sp>
    </p:spTree>
    <p:extLst>
      <p:ext uri="{BB962C8B-B14F-4D97-AF65-F5344CB8AC3E}">
        <p14:creationId xmlns:p14="http://schemas.microsoft.com/office/powerpoint/2010/main" val="272107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05CB-F138-CFBA-4699-9A65BDC8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Supervision around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5D90-B25F-7E2F-5150-7F7AE8393A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0000" y="1661089"/>
            <a:ext cx="5984926" cy="473971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rgbClr val="221F5D"/>
                </a:solidFill>
              </a:rPr>
              <a:t>According to the World Health Organization, children and young people are disproportionately affected by drowning – children under 5 years account for about a quarter of all drowning deaths globally.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rgbClr val="221F5D"/>
                </a:solidFill>
              </a:rPr>
              <a:t>There are many reasons why children are especially vulnerable – they lack risk awareness and can drown quickly without adult supervision.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7684D561-3CB7-4774-A3BB-4CD021C2B6C9}"/>
              </a:ext>
            </a:extLst>
          </p:cNvPr>
          <p:cNvSpPr/>
          <p:nvPr/>
        </p:nvSpPr>
        <p:spPr>
          <a:xfrm rot="20685483">
            <a:off x="6773554" y="189811"/>
            <a:ext cx="6102416" cy="5971058"/>
          </a:xfrm>
          <a:custGeom>
            <a:avLst/>
            <a:gdLst>
              <a:gd name="csX0" fmla="*/ 3040255 w 3150183"/>
              <a:gd name="csY0" fmla="*/ 2113061 h 3082374"/>
              <a:gd name="csX1" fmla="*/ 2177187 w 3150183"/>
              <a:gd name="csY1" fmla="*/ 110481 h 3082374"/>
              <a:gd name="csX2" fmla="*/ 172119 w 3150183"/>
              <a:gd name="csY2" fmla="*/ 969219 h 3082374"/>
              <a:gd name="csX3" fmla="*/ 178592 w 3150183"/>
              <a:gd name="csY3" fmla="*/ 2124861 h 3082374"/>
              <a:gd name="csX4" fmla="*/ 0 w 3150183"/>
              <a:gd name="csY4" fmla="*/ 2380655 h 3082374"/>
              <a:gd name="csX5" fmla="*/ 326245 w 3150183"/>
              <a:gd name="csY5" fmla="*/ 2400734 h 3082374"/>
              <a:gd name="csX6" fmla="*/ 1035187 w 3150183"/>
              <a:gd name="csY6" fmla="*/ 2971894 h 3082374"/>
              <a:gd name="csX7" fmla="*/ 3040255 w 3150183"/>
              <a:gd name="csY7" fmla="*/ 2113156 h 30823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150183" h="3082374">
                <a:moveTo>
                  <a:pt x="3040255" y="2113061"/>
                </a:moveTo>
                <a:cubicBezTo>
                  <a:pt x="3355648" y="1322934"/>
                  <a:pt x="2969237" y="426322"/>
                  <a:pt x="2177187" y="110481"/>
                </a:cubicBezTo>
                <a:cubicBezTo>
                  <a:pt x="1385232" y="-205360"/>
                  <a:pt x="487511" y="179092"/>
                  <a:pt x="172119" y="969219"/>
                </a:cubicBezTo>
                <a:cubicBezTo>
                  <a:pt x="17802" y="1355765"/>
                  <a:pt x="31606" y="1767815"/>
                  <a:pt x="178592" y="2124861"/>
                </a:cubicBezTo>
                <a:lnTo>
                  <a:pt x="0" y="2380655"/>
                </a:lnTo>
                <a:lnTo>
                  <a:pt x="326245" y="2400734"/>
                </a:lnTo>
                <a:cubicBezTo>
                  <a:pt x="493699" y="2649487"/>
                  <a:pt x="735407" y="2852276"/>
                  <a:pt x="1035187" y="2971894"/>
                </a:cubicBezTo>
                <a:cubicBezTo>
                  <a:pt x="1827238" y="3287735"/>
                  <a:pt x="2724863" y="2903282"/>
                  <a:pt x="3040255" y="2113156"/>
                </a:cubicBez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9510" cap="flat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78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56CB3-2E74-0206-C8A5-8B657A650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1458-D4CA-CB8A-35E4-E65C39F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1325563"/>
          </a:xfrm>
        </p:spPr>
        <p:txBody>
          <a:bodyPr/>
          <a:lstStyle/>
          <a:p>
            <a:r>
              <a:rPr lang="en-GB" dirty="0"/>
              <a:t>What can we do to stay safe?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B1BD-458B-B1F6-8D83-6A9553FB4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986" y="5151932"/>
            <a:ext cx="3282102" cy="760236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  <a:t>Adult supervision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72BB78-D953-3C93-CCFF-7B7D7FB44299}"/>
              </a:ext>
            </a:extLst>
          </p:cNvPr>
          <p:cNvSpPr txBox="1">
            <a:spLocks/>
          </p:cNvSpPr>
          <p:nvPr/>
        </p:nvSpPr>
        <p:spPr>
          <a:xfrm>
            <a:off x="360000" y="1270861"/>
            <a:ext cx="10515600" cy="264518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102F71-0BF4-9BA5-DAAB-83CD40153658}"/>
              </a:ext>
            </a:extLst>
          </p:cNvPr>
          <p:cNvSpPr txBox="1">
            <a:spLocks/>
          </p:cNvSpPr>
          <p:nvPr/>
        </p:nvSpPr>
        <p:spPr>
          <a:xfrm>
            <a:off x="4513545" y="5151932"/>
            <a:ext cx="3282102" cy="760236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  <a:t>Teach children </a:t>
            </a:r>
            <a:b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</a:br>
            <a: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  <a:t>to swim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A03310-FECB-5AE4-35F3-D5B167E27BF2}"/>
              </a:ext>
            </a:extLst>
          </p:cNvPr>
          <p:cNvSpPr txBox="1">
            <a:spLocks/>
          </p:cNvSpPr>
          <p:nvPr/>
        </p:nvSpPr>
        <p:spPr>
          <a:xfrm>
            <a:off x="8310630" y="5151932"/>
            <a:ext cx="3282102" cy="760236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221F5D"/>
                </a:solidFill>
                <a:latin typeface="Aptos ExtraBold" panose="020B0004020202020204" pitchFamily="34" charset="0"/>
              </a:rPr>
              <a:t>Fencing and Barriers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93F6E9-605A-F3B7-9BB0-3A8FF451E6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29" t="234" r="-4529" b="40118"/>
          <a:stretch>
            <a:fillRect/>
          </a:stretch>
        </p:blipFill>
        <p:spPr>
          <a:xfrm>
            <a:off x="139485" y="965199"/>
            <a:ext cx="14157620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9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EBBFA9F-C118-4D57-BD23-AD3D9C71965E}" vid="{C515B06C-17B5-4B2E-8BA3-4859A22BCC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1110</TotalTime>
  <Words>486</Words>
  <Application>Microsoft Macintosh PowerPoint</Application>
  <PresentationFormat>Widescreen</PresentationFormat>
  <Paragraphs>50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ExtraBold</vt:lpstr>
      <vt:lpstr>Arial</vt:lpstr>
      <vt:lpstr>Office Theme</vt:lpstr>
      <vt:lpstr>PowerPoint Presentation</vt:lpstr>
      <vt:lpstr>What is the drowning problem?</vt:lpstr>
      <vt:lpstr>What do we know about people who drown?</vt:lpstr>
      <vt:lpstr>PowerPoint Presentation</vt:lpstr>
      <vt:lpstr>But drowning is preventable</vt:lpstr>
      <vt:lpstr>Strategic priorities </vt:lpstr>
      <vt:lpstr>Key topics</vt:lpstr>
      <vt:lpstr>Supervision around water</vt:lpstr>
      <vt:lpstr>What can we do to stay safe?</vt:lpstr>
      <vt:lpstr>Being safe at the coast</vt:lpstr>
      <vt:lpstr>What can we do to stay safe?</vt:lpstr>
      <vt:lpstr>Alcohol awareness</vt:lpstr>
      <vt:lpstr>What can we do to stay safe?</vt:lpstr>
      <vt:lpstr>Cold water shock</vt:lpstr>
      <vt:lpstr>Find your float</vt:lpstr>
      <vt:lpstr>World Drowning Prevention Day</vt:lpstr>
      <vt:lpstr>Resources and more information</vt:lpstr>
    </vt:vector>
  </TitlesOfParts>
  <Company>RoSPA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Carlene McAvoy</dc:creator>
  <cp:lastModifiedBy>Kendall, Ingrid</cp:lastModifiedBy>
  <cp:revision>15</cp:revision>
  <dcterms:created xsi:type="dcterms:W3CDTF">2026-03-31T13:18:11Z</dcterms:created>
  <dcterms:modified xsi:type="dcterms:W3CDTF">2026-06-30T06:54:51Z</dcterms:modified>
</cp:coreProperties>
</file>