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58" r:id="rId6"/>
    <p:sldId id="260" r:id="rId7"/>
    <p:sldId id="261" r:id="rId8"/>
    <p:sldId id="583" r:id="rId9"/>
    <p:sldId id="262" r:id="rId10"/>
    <p:sldId id="64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A04A-8414-4E67-AE26-88FB477CB18D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47BAF-4C23-47F3-9E98-F1B551E005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1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47BAF-4C23-47F3-9E98-F1B551E0058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4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C7540F9-5E2C-4E6B-BCC6-57322D925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2DAB2-60E8-42AB-A256-051299447A7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Slide Image Placeholder 1">
            <a:extLst>
              <a:ext uri="{FF2B5EF4-FFF2-40B4-BE49-F238E27FC236}">
                <a16:creationId xmlns:a16="http://schemas.microsoft.com/office/drawing/2014/main" id="{E910B389-376F-49B0-B671-919E8EBB9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8125" y="806450"/>
            <a:ext cx="7145338" cy="4019550"/>
          </a:xfrm>
          <a:ln/>
        </p:spPr>
      </p:sp>
      <p:sp>
        <p:nvSpPr>
          <p:cNvPr id="63492" name="Notes Placeholder 2">
            <a:extLst>
              <a:ext uri="{FF2B5EF4-FFF2-40B4-BE49-F238E27FC236}">
                <a16:creationId xmlns:a16="http://schemas.microsoft.com/office/drawing/2014/main" id="{7E22F3B9-C547-44F4-AA60-4908364C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eaLnBrk="1" hangingPunct="1"/>
            <a:r>
              <a:rPr lang="en-US" altLang="en-US" dirty="0">
                <a:latin typeface="Arial Unicode MS" pitchFamily="34" charset="-128"/>
              </a:rPr>
              <a:t>The program has focused on some 190 chemicals and involved over 1000 firms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493" name="Slide Number Placeholder 3">
            <a:extLst>
              <a:ext uri="{FF2B5EF4-FFF2-40B4-BE49-F238E27FC236}">
                <a16:creationId xmlns:a16="http://schemas.microsoft.com/office/drawing/2014/main" id="{246F7182-0BD9-4743-B2AD-E386BB58572D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10181107"/>
            <a:ext cx="2889250" cy="5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12813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C6FA9-4805-4321-9764-CF45863D149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3A60-D162-4899-8DEB-E785C3FBD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954E5-644D-404C-B0F4-5201058D6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29AB-4F51-40A0-BECE-B86675DD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A6DF-EB69-4C11-9700-FDA5F02B23E9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38F90-66EF-4B36-8187-E6135F00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BFB1-E392-4A76-B98F-7AD65253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1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0B85-D928-4B8E-A8CA-8848BB6E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3A837-793A-4729-B2C8-85F7E3B99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82B6-6B2D-403D-8F35-F2D99C00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9C-A0DB-42CE-8B8B-FEECD239258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5850-9983-48BD-AC12-EE1DF33B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CDB8-9BA8-497C-883A-13F27587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9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71836-4FB4-4B46-A2F4-DF92DFF5E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C5F8B-9DDB-42D3-A46A-E71D47066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FD94-ED7A-4388-9BB9-6E84B3C5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287A-0CCD-43C4-80BE-4ADC4857333D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3BA2-954F-4BF6-808B-218D6C04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7795-5AFE-4D2C-BDF8-FD9B8431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3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B6D-3BDA-4D69-B320-EF7AF1EF4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82D36-6C44-4E24-92C5-A56D2247B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7835-2027-475C-9AA4-34ADC4A5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CD9D-B3DA-4677-8865-3C99E40C928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2E50-DF6F-4D9B-AC26-C8C4A282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0538-F8D8-4C5C-9792-553C80D1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6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3C47-2F39-455A-A3FF-58E86F80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A83E-31A5-472E-AB2C-DB367434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F2CB1-84E9-43D7-99E3-37BEF9A0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429-9427-4D90-B79A-E65D701404A1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CFAB6-72D9-45D4-99CD-EC87B584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8FA95-027A-4C0D-89B3-340CBB9C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2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3503-A215-4226-BA82-0CD0018A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606A-875E-49AB-918E-7FF2F124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5AB7-5616-473B-894A-2398F59F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BA6-1ABE-48C9-AA3F-E153FE09F7E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BCEE-4F3D-4FF0-B84D-3456125E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0FE36-5C8A-4A1B-B96E-1FCC2024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2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682D-2735-49C5-9B04-9E188932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9829-027F-41FB-8FAD-6325B09D5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8231E-8D5E-4C0F-A284-4FBCD312D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DA67B-C980-4496-B3A6-328424B5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703F-485F-4351-9F08-C00ACD3344A3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3146D-A702-413A-A91D-7697E61E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8B73A-8BE8-4E19-96BC-D55232A4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3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C44E-35FE-483A-8841-3C4CF13C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4504-4621-401D-BC0E-DA56BE75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F2457-9C66-4CC0-9721-1F16D2F1A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612D9-8112-40AA-B325-ADD5A6B9C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61D50-F743-42DD-B86F-73199DB06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4B173-30A1-4696-92AD-6EA1FD39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19BB-B79C-4805-A8EE-4218C4AED47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5092F-AB20-4587-9BF3-C6BFFFC7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2E44E-3603-4CB6-97E1-6DEAD7E8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9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B0B6-DB2F-4F49-81CD-15993986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438F8-A7BE-4C3D-AACD-F39157F8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1572-D3FD-44F0-B52F-52872383D03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B3F58-6368-4A20-9657-30484A10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4AFC3-1C61-4DED-860E-BFD509B7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85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AF5F3-D51A-4BF0-9371-2A7BAE45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FC0-2349-46F1-B383-81DF3B97B6EF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8844-513B-4F0A-92EC-272A6010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F0328-5617-4372-9E35-1BAA9DE5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73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422B-12DB-443F-BF65-A808E1B9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6D47-4DA7-47A5-B6C0-4B746FDA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B257A-E829-44AA-89FB-A8FB96AC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ED48-D012-4739-AFD3-2460D4A4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D89B-AECE-477A-B880-552CF39207CF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6F9FD-9ABD-4CD0-A798-244DCF1D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49411-F2D1-49BB-8D6F-A0D4750F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2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36FE-FC39-466E-B061-6DBCC215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B591-36D0-404F-8E45-C5D792AC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8A79-85E2-4F82-ABCC-F62CE0FB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7FC8-CEDA-4798-B0EE-381E42DBB686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2332-4293-43D2-B279-4B53AFF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93F6-7B5C-41F6-B0B6-A0D8A7B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0EF4-9F32-4815-908E-C0E86B7D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9FE90-01C0-4831-83E4-AE401CB2E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D5FF-4591-4011-9AFC-223ADDE64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72826-EF70-45EF-A0C0-48BA056D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7F-8F32-478E-9176-9BD01734DC79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D564-BD0A-45E4-86E4-8887BAE2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09094-F851-44A6-BE90-61554D06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0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C50A-867C-49A1-934C-F911D8EB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7C8E0-487A-49AC-A21C-9B53A080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2386-04C3-4185-A577-9347AF2D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4CCC-FF35-4EEE-BEA2-9A86C8115F2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1442-1CF1-4352-B494-CD721421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8DF2-5E22-4D3B-9E92-CF6C061A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1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3DB9E-8FF7-4B31-B47E-C9D39FB78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0CB70-2DB8-4474-A18B-0C387AE03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8211-3DCD-4742-BBB8-27C0FDC3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7C10-AA4E-4869-A5C4-91D1D8B8332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E86D-AD65-4EE9-BBB6-15AC2C12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1036-C7F7-4306-964D-C7B877AD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6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42E1-71F0-49F2-AED7-F0036AA9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692F4-871A-49B2-BDC7-05F7EBAC8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4A26-BD61-4785-B27B-3831E3CC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F2-2125-428A-9C32-EF446FD6B84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066D-2391-47DB-B223-195D8C00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5B1D-DCC2-4748-9AF9-801FA377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800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D064-BD72-417B-B91A-ACC48F84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130B-809D-4CCF-932B-4B8405DE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5CE2-8454-4DD4-BFB5-608FFB6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AC-4464-4050-A1D0-B1C931458958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2864B-36E8-4728-9161-79C8789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AC9B-D1FF-4B3E-BD32-AB8A4E5A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30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1FD-A52A-412F-A918-46F5000E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0821-B160-45BC-9760-22782F40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EF6B-3CCD-4CA6-8CDD-8181996B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9A2E-8F92-4C30-9065-EA2B601F737E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1798-598C-41E0-84C2-E23E1CE8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849F-086F-4977-86E3-5AAE2474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4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9BDB-5BBA-46E4-A824-5D5DFB0C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65D5-08CD-4674-9D33-15C29AB47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7B83-E6FD-42CC-8095-FF56CC957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F9707-710D-46EB-9D73-5E781FC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CC34-AF8D-4424-BCAD-95310EF62233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8B069-479E-4A58-AC5C-E2C6F247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7CD2-7BC8-4BEE-ADFC-B559A9A7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4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83E1-FCA0-4B36-9892-E273CFA3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FFA9-0AC0-4FF7-8AFE-C4F4C118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48C8-45AB-4F08-B77C-C88B56F8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B62D1-9FBB-4067-8B67-EEA2CFFF9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F325D-F6D0-44E4-AE2D-1ED7054F6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D7FF3-4609-4ECD-A760-7C493962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0F3A-86F3-400A-90AE-729F3395EBF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69CC2-876F-46FF-A8DF-C2BED70F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88705-FE3E-47B6-866D-FEB5865E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862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8DB4-CBDD-4A7D-98D8-94C5E987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081D7-A342-4195-8C67-74F6E81F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F36-AF5A-4AEF-842B-4A051BFFD82D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91375-19FA-44C5-97B7-2593A59D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CEB72-7142-4DA9-A292-A1F467A1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57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9D1EA-5839-4CF4-A118-201CFD89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3E7-2C27-4C69-8B89-4024FEAAE4FF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D6FDD-557F-4FE0-9446-92818DB3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BE21F-F999-4428-96B6-3557B22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62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6E4B-3BFE-43A9-B2E9-48752514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6A64-35DD-498F-9C30-0D66085C3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C9E4-4138-421F-B0D6-8572F020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588B-EEEB-47C7-A4C8-FA645DC15A9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632D-9FD7-47D2-A3EA-BE37E14D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367F-1904-4C9D-85EF-F9904B0C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690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9E08-3841-490F-BF4D-6FAECF0D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2859D-A509-4D32-92CD-EE4DCDF8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7CAFF-66D1-4438-B5DC-C813B1335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8F10C-9324-44D8-983F-B40769BA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2C8A-4792-427A-AC63-E5CD76BAA6B6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AFB1-192D-4B7B-932C-D5CEBB39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BAE99-133B-497F-8388-00D4B1B3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12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9EE1-E91C-4E40-B7DF-9C4BC477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812ED-5C95-4765-AEF5-B087EBFA9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DE64-A8DA-4A1C-B764-1D0B192A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AA459-46AA-43CA-91D9-20A6FBA1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356-5676-41A4-9043-2741CB2419F0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A829-4C89-4F66-998F-4E3CEE78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6695B-74A2-45E8-999E-ECB87E1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4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AFC0-B696-4E79-9DC6-6922603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30893-2A2E-4644-8EE0-03A0901E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E146-55B2-440A-B19B-8AB1AE39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2AE-39BD-43E8-B69C-8272F62BA60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6B8F-F16C-40E0-A464-AE61E8DF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0EC8-5B41-443A-AC11-17C43A53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36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A49F4-C3A5-4D68-AE76-63ECACD97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CCAFC-6FBB-48AC-AD23-B61BA8C97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068B-C390-4473-B8AB-9AD179B0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40FE-59F8-4852-9C9D-74016FD8C24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32CF-2C9B-4BD7-B8B3-FA9DEC9A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9987-3B78-40FB-A706-4809179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2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42E1-71F0-49F2-AED7-F0036AA9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692F4-871A-49B2-BDC7-05F7EBAC8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4A26-BD61-4785-B27B-3831E3CC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9E94-75F8-421E-AB81-B2BC6F407B6E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066D-2391-47DB-B223-195D8C00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5B1D-DCC2-4748-9AF9-801FA377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0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D064-BD72-417B-B91A-ACC48F84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130B-809D-4CCF-932B-4B8405DE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5CE2-8454-4DD4-BFB5-608FFB6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D13-C25C-44B4-8131-0CA3E58FB226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2864B-36E8-4728-9161-79C8789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AC9B-D1FF-4B3E-BD32-AB8A4E5A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643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1FD-A52A-412F-A918-46F5000E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0821-B160-45BC-9760-22782F40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EF6B-3CCD-4CA6-8CDD-8181996B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1ED-6401-45C6-985B-DB949340471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1798-598C-41E0-84C2-E23E1CE8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849F-086F-4977-86E3-5AAE2474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76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9BDB-5BBA-46E4-A824-5D5DFB0C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65D5-08CD-4674-9D33-15C29AB47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7B83-E6FD-42CC-8095-FF56CC957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F9707-710D-46EB-9D73-5E781FC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A65E-6396-45DE-BB5F-E4E29C347C78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8B069-479E-4A58-AC5C-E2C6F247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7CD2-7BC8-4BEE-ADFC-B559A9A7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398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83E1-FCA0-4B36-9892-E273CFA3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FFA9-0AC0-4FF7-8AFE-C4F4C118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48C8-45AB-4F08-B77C-C88B56F8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B62D1-9FBB-4067-8B67-EEA2CFFF9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F325D-F6D0-44E4-AE2D-1ED7054F6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D7FF3-4609-4ECD-A760-7C493962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73-71B6-41E8-B065-D0450F72FF6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69CC2-876F-46FF-A8DF-C2BED70F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88705-FE3E-47B6-866D-FEB5865E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86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8DB4-CBDD-4A7D-98D8-94C5E987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081D7-A342-4195-8C67-74F6E81F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4E3-E89E-4EDA-AF69-C2A743BF815C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91375-19FA-44C5-97B7-2593A59D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CEB72-7142-4DA9-A292-A1F467A1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19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F385-C04C-4FE9-9666-38C8A502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EB81-E792-4426-95AE-D76D793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96365-21BF-4363-AD4F-99C6974B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0F68-3AE9-44CA-BE64-F43CB942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154B-0B3D-4DB4-A327-F82BC2CA4B3C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C410A-8CD8-49B9-88A6-14454323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DAAD7-52C4-4326-8B36-46B6B03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55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9D1EA-5839-4CF4-A118-201CFD89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F0F-EC97-4399-9439-FEA7587947C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D6FDD-557F-4FE0-9446-92818DB3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BE21F-F999-4428-96B6-3557B22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623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9E08-3841-490F-BF4D-6FAECF0D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2859D-A509-4D32-92CD-EE4DCDF8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7CAFF-66D1-4438-B5DC-C813B1335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8F10C-9324-44D8-983F-B40769BA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709-D496-400A-82C0-76909C3E338F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AFB1-192D-4B7B-932C-D5CEBB39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BAE99-133B-497F-8388-00D4B1B3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15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9EE1-E91C-4E40-B7DF-9C4BC477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812ED-5C95-4765-AEF5-B087EBFA9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DE64-A8DA-4A1C-B764-1D0B192A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AA459-46AA-43CA-91D9-20A6FBA1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2AB8-5472-48D2-A318-1B3F44A81717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A829-4C89-4F66-998F-4E3CEE78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6695B-74A2-45E8-999E-ECB87E1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39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AFC0-B696-4E79-9DC6-6922603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30893-2A2E-4644-8EE0-03A0901E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E146-55B2-440A-B19B-8AB1AE39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7515-3A07-4157-B481-F2196973F1F6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6B8F-F16C-40E0-A464-AE61E8DF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0EC8-5B41-443A-AC11-17C43A53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016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A49F4-C3A5-4D68-AE76-63ECACD97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CCAFC-6FBB-48AC-AD23-B61BA8C97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068B-C390-4473-B8AB-9AD179B0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45C0-160D-499F-BF24-4B46F4185089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32CF-2C9B-4BD7-B8B3-FA9DEC9A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9987-3B78-40FB-A706-4809179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08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0E38-8662-4B71-8919-B3A141DE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D70D4-D3A7-4160-A3A9-952A2CAD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87E5E-7E2F-4534-A86F-80F3A56AC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03ED5-46F0-46B5-8CBF-7171D4D31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27544-539C-49AB-BFF0-4F29CEC67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01D23-942E-415E-B6DF-3D0BC8FD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515-3D9B-465E-8F60-1848AB7821F5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12158-C396-4BDB-9576-B4E56FD6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85E67-6BE3-4499-9E60-7528ED05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6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0411-FFBE-40E8-B2C9-96B858CE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470AB-42F5-4AD5-AFBF-1F69DFCD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D68-50F1-40BD-B8B8-AC8A6A3DBCC7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9583B-314F-4071-9636-FEA06971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6B9A9-0779-4681-A6B8-7C7EA25D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5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83AF7-6658-49CB-B1E7-242A132F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4D7-9E1A-41F9-ACAB-FCE4E90F3281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3F4DD-FA58-4A95-A5C9-13892BF8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DBBB6-6344-40BC-A313-B80190BC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1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A5D6-A059-4891-874C-AD2F208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BC53-5BAA-4686-866E-F0022B88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DDFD2-93AC-4948-BD0E-DC5E9BC1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7B87-CD44-470F-9774-81CB9395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95ED-3016-4184-BDDC-9ABE4BD22F6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AB71D-422B-4714-9ECD-2B5B2507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02A02-EC6E-4521-B497-3CAA12F4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8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7B6D-5141-41B8-A82A-F52C5F4D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61B0A-ADE4-4C15-B106-7C4F794F5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A85DA-85A5-4653-B772-61FBEE31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F75A9-12BA-4488-AEA0-5EB884E5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994E-1A99-4780-AA32-0AA010E94AA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28CE4-9B20-4D45-BDAD-4B9FF0D8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10E5-3346-486C-A8BF-ED1B611B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4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07D8B-5AEF-412D-A222-CE581B6D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6FDE-2BEB-4BDE-AB13-90D37007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F8E7-BFE9-40EC-B7DD-96DB377A1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6783-C784-4989-BF26-FC32FF75ADDE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88D3-E5DD-4FFA-9473-DE08E10B5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9797-DFCC-4FA0-8BC5-3EDD546AA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26FC-8D96-4346-A714-D3A6BB5BB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AF1AB-A4F2-4911-84E2-85F6048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404C-A527-45E8-9340-2242AC6E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C1A95-2E42-4453-A4DD-7772F7EED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1E0C-9D86-4A3D-9B14-6675314A479A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EF25-7D3C-40C4-B6E1-C9CBA719E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49003-68FA-459D-99D7-DF2CCA37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B4E7-2021-4AE7-BE3A-9BEF7C105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B2021-9104-4B00-934B-93499367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75D4E-237C-4521-80E8-88CBECB9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CBF0B-364F-475D-8966-80D27FA2C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0602-11F6-451A-A61D-6FF28CFC22DD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3536-0F26-4DBF-BA58-8C0D91D5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A50C1-33C5-415C-9481-EEADAC090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B2021-9104-4B00-934B-93499367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75D4E-237C-4521-80E8-88CBECB9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CBF0B-364F-475D-8966-80D27FA2C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E82D-0BB9-45A9-8B5B-2EEC2AAC1C42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3536-0F26-4DBF-BA58-8C0D91D5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A50C1-33C5-415C-9481-EEADAC090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0CEC-DE85-470E-A58B-3D95407430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2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uri.org/TURI_Publications/Case_Studies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00AB-94BB-444C-B3B2-82698CD4A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2" y="136526"/>
            <a:ext cx="11799467" cy="10896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What Occupational Health (&amp; Safety) in Scotland could or should be </a:t>
            </a:r>
            <a:br>
              <a:rPr lang="en-GB" sz="3200" b="1" dirty="0"/>
            </a:br>
            <a:r>
              <a:rPr lang="en-GB" sz="3200" b="1" dirty="0"/>
              <a:t>And why?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11757-8867-4322-82CD-DF4634E2A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7662" y="2007909"/>
            <a:ext cx="4722829" cy="90497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4000" b="1" dirty="0"/>
              <a:t>Andrew Watterson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0C02F-657C-4ECE-A64E-C12EE71B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2631AF-A648-4831-98E2-24D162AF52E1}"/>
              </a:ext>
            </a:extLst>
          </p:cNvPr>
          <p:cNvSpPr txBox="1">
            <a:spLocks/>
          </p:cNvSpPr>
          <p:nvPr/>
        </p:nvSpPr>
        <p:spPr>
          <a:xfrm>
            <a:off x="155864" y="4308049"/>
            <a:ext cx="11799467" cy="181937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1. State of Play with OHS in Scotland</a:t>
            </a:r>
            <a:br>
              <a:rPr lang="en-GB" sz="2800" dirty="0"/>
            </a:br>
            <a:r>
              <a:rPr lang="en-GB" sz="2800" dirty="0"/>
              <a:t>2. What’s wrong – principles, policies &amp; practices </a:t>
            </a:r>
            <a:br>
              <a:rPr lang="en-GB" sz="2800" dirty="0"/>
            </a:br>
            <a:r>
              <a:rPr lang="en-GB" sz="2800" dirty="0"/>
              <a:t>3. A case study on Toxics Use Reduction (TUR)</a:t>
            </a:r>
            <a:br>
              <a:rPr lang="en-GB" sz="2800" dirty="0"/>
            </a:br>
            <a:r>
              <a:rPr lang="en-GB" sz="2800" dirty="0"/>
              <a:t>4. What then should we do or can we do immediately &amp; in the middle term?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CDDB3-81A0-4D9F-B04E-418C8E90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07908"/>
            <a:ext cx="2479249" cy="1979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28BF7-8E88-481F-8513-BED66D41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956" y="1991083"/>
            <a:ext cx="3000375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212B-1C0F-4B2C-8FD8-245E04D16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" y="1338943"/>
            <a:ext cx="11297774" cy="5037794"/>
          </a:xfrm>
        </p:spPr>
        <p:txBody>
          <a:bodyPr>
            <a:normAutofit/>
          </a:bodyPr>
          <a:lstStyle/>
          <a:p>
            <a:br>
              <a:rPr lang="en-GB" sz="3600" dirty="0"/>
            </a:b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D78B3-7DA1-4D09-94AF-FFFD13A43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602" y="440012"/>
            <a:ext cx="3994484" cy="2646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8395D-BDB8-4780-8C1D-CD8DF5BF0519}"/>
              </a:ext>
            </a:extLst>
          </p:cNvPr>
          <p:cNvSpPr txBox="1"/>
          <p:nvPr/>
        </p:nvSpPr>
        <p:spPr>
          <a:xfrm>
            <a:off x="226243" y="440012"/>
            <a:ext cx="1136544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/>
              <a:t>STATE OF PLAY: </a:t>
            </a:r>
          </a:p>
          <a:p>
            <a:r>
              <a:rPr lang="en-GB" sz="3600" dirty="0"/>
              <a:t>SOME BASIC OHS </a:t>
            </a:r>
          </a:p>
          <a:p>
            <a:r>
              <a:rPr lang="en-GB" sz="3600" dirty="0"/>
              <a:t>OFFICIAL FACTS &amp; FIGURES </a:t>
            </a:r>
          </a:p>
          <a:p>
            <a:r>
              <a:rPr lang="en-GB" sz="3600" dirty="0"/>
              <a:t>FOR SCOTLAND   </a:t>
            </a:r>
            <a:r>
              <a:rPr lang="en-GB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highlights what is wrong</a:t>
            </a:r>
          </a:p>
          <a:p>
            <a:endParaRPr lang="en-GB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115,000 workers estimated to suffer work-related ill-health  each year. LFS averages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Estimated c 800 cancer deaths each year and 1600 new cancer registrations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Estimated 53,000 new cases of work-related ill health each year with 59% stress-related </a:t>
            </a:r>
          </a:p>
          <a:p>
            <a:r>
              <a:rPr lang="en-GB" sz="2000" dirty="0"/>
              <a:t>      &amp; 24% due to MSDs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Producing 302 enforcement notices served</a:t>
            </a:r>
          </a:p>
          <a:p>
            <a:r>
              <a:rPr lang="en-GB" sz="1600" b="1" dirty="0"/>
              <a:t>HSE 2021/2 Business Plan</a:t>
            </a:r>
            <a:r>
              <a:rPr lang="en-GB" sz="2400" dirty="0"/>
              <a:t> </a:t>
            </a:r>
            <a:r>
              <a:rPr lang="en-GB" sz="1600" dirty="0"/>
              <a:t>“Our end-to-end approach combines strategic planning with evidenced objectives &amp; </a:t>
            </a:r>
          </a:p>
          <a:p>
            <a:r>
              <a:rPr lang="en-GB" sz="1600" dirty="0"/>
              <a:t>business insight, using blended interventions (communication, inspection &amp; partnership activity) that focus </a:t>
            </a:r>
          </a:p>
          <a:p>
            <a:r>
              <a:rPr lang="en-GB" sz="1600" dirty="0"/>
              <a:t>on enhancing end-user behaviours” &amp; “enabling business to better manage risk for themselves”</a:t>
            </a:r>
          </a:p>
          <a:p>
            <a:r>
              <a:rPr lang="en-GB" sz="1600" b="1" dirty="0"/>
              <a:t>HSE Chair August 2021  </a:t>
            </a:r>
            <a:r>
              <a:rPr lang="en-GB" sz="1600" dirty="0"/>
              <a:t>“Our resilience, flexibility and determination to deliver on our mission, values </a:t>
            </a:r>
          </a:p>
          <a:p>
            <a:r>
              <a:rPr lang="en-GB" sz="1600" dirty="0"/>
              <a:t>&amp; business plans during these testing times continues to be an inspiration” 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6503C-CE90-4914-9F53-84D2C0A5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4A268-7336-4F16-98B2-DDC2991C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603" y="4809569"/>
            <a:ext cx="2362397" cy="20484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6ADC29-948A-4424-B924-B768F6535C52}"/>
              </a:ext>
            </a:extLst>
          </p:cNvPr>
          <p:cNvSpPr/>
          <p:nvPr/>
        </p:nvSpPr>
        <p:spPr>
          <a:xfrm>
            <a:off x="226241" y="437190"/>
            <a:ext cx="7370964" cy="2437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0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558B-5DC8-4588-AE61-6F8C41D4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2548"/>
            <a:ext cx="10378911" cy="86709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2. What’s wrong? </a:t>
            </a:r>
            <a:r>
              <a:rPr lang="en-GB" sz="2200" dirty="0"/>
              <a:t>Are our principles &amp; related policies &amp; practices  good enough: rhetoric and reality?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6D0E7-ED34-4A51-997A-63314E12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8826"/>
            <a:ext cx="1338607" cy="1587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87933-A15A-4F2C-BDFF-F9A42319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81" y="65043"/>
            <a:ext cx="1438781" cy="1716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8DBD09-003D-45E0-BC13-ADD1228B9923}"/>
              </a:ext>
            </a:extLst>
          </p:cNvPr>
          <p:cNvSpPr/>
          <p:nvPr/>
        </p:nvSpPr>
        <p:spPr>
          <a:xfrm>
            <a:off x="8898903" y="2573519"/>
            <a:ext cx="3063711" cy="3782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/>
              <a:t>DECENT WORK </a:t>
            </a:r>
            <a:r>
              <a:rPr lang="en-GB" sz="1600" dirty="0"/>
              <a:t>sums up the aspirations of people in their working lives. It involves opportunities for work that is productive and delivers a fair income, </a:t>
            </a:r>
            <a:r>
              <a:rPr lang="en-GB" sz="1600" b="1" dirty="0"/>
              <a:t>security in the workplace </a:t>
            </a:r>
            <a:r>
              <a:rPr lang="en-GB" sz="1600" dirty="0"/>
              <a:t>and social protection for families, better prospects for personal development and social integration, </a:t>
            </a:r>
            <a:r>
              <a:rPr lang="en-GB" sz="1600" b="1" dirty="0"/>
              <a:t>freedom for people to express their concerns, organize and participate in the decisions that affect their lives </a:t>
            </a:r>
            <a:r>
              <a:rPr lang="en-GB" sz="1600" dirty="0"/>
              <a:t>and equality of opportunity and treatment for all women and men.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B53C8-37EB-4BCD-82C1-14175346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DAEF59-3847-4D55-B5E1-936AE2CC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6966"/>
            <a:ext cx="2554664" cy="1190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87705F-0846-4CE5-AC7B-F1B898590CBD}"/>
              </a:ext>
            </a:extLst>
          </p:cNvPr>
          <p:cNvSpPr txBox="1"/>
          <p:nvPr/>
        </p:nvSpPr>
        <p:spPr>
          <a:xfrm>
            <a:off x="2469822" y="1340518"/>
            <a:ext cx="5778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“Ensure the health and safety regulatory framework remains proportionate, targeted &amp; delivers optimal regulatory outcomes”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2F997-BEEB-4FA2-BC45-B7890DCADC54}"/>
              </a:ext>
            </a:extLst>
          </p:cNvPr>
          <p:cNvSpPr/>
          <p:nvPr/>
        </p:nvSpPr>
        <p:spPr>
          <a:xfrm>
            <a:off x="103694" y="1118639"/>
            <a:ext cx="8710368" cy="11362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08078C-7F75-4F7F-B479-05CDD868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204" y="2573519"/>
            <a:ext cx="7550869" cy="378283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b="1" dirty="0"/>
              <a:t>PRINCIPLES</a:t>
            </a:r>
          </a:p>
          <a:p>
            <a:pPr marL="0" indent="0">
              <a:buNone/>
            </a:pPr>
            <a:r>
              <a:rPr lang="en-GB" sz="2000" dirty="0"/>
              <a:t>-    </a:t>
            </a:r>
            <a:r>
              <a:rPr lang="en-GB" sz="1700" dirty="0"/>
              <a:t>Acknowledge the benefits to health and wellbeing from a clean &amp; harmonious work environment </a:t>
            </a:r>
          </a:p>
          <a:p>
            <a:pPr>
              <a:buFontTx/>
              <a:buChar char="-"/>
            </a:pPr>
            <a:r>
              <a:rPr lang="en-GB" sz="1700" dirty="0"/>
              <a:t>The preferred approach should be to promote the principle of "</a:t>
            </a:r>
            <a:r>
              <a:rPr lang="en-GB" sz="1700" b="1" dirty="0"/>
              <a:t>prevention is better than cure</a:t>
            </a:r>
            <a:r>
              <a:rPr lang="en-GB" sz="1700" dirty="0"/>
              <a:t>“ (air pollution)                                   </a:t>
            </a:r>
          </a:p>
          <a:p>
            <a:pPr>
              <a:buFontTx/>
              <a:buChar char="-"/>
            </a:pPr>
            <a:r>
              <a:rPr lang="en-GB" sz="1700" b="1" dirty="0"/>
              <a:t>The health of every individual, especially those in vulnerable &amp; high-risk groups, must be protected</a:t>
            </a:r>
            <a:r>
              <a:rPr lang="en-GB" sz="1700" dirty="0"/>
              <a:t>. Special attention should be paid to disadvantaged groups. </a:t>
            </a:r>
          </a:p>
          <a:p>
            <a:pPr>
              <a:buFontTx/>
              <a:buChar char="-"/>
            </a:pPr>
            <a:r>
              <a:rPr lang="en-GB" sz="1700" b="1" dirty="0"/>
              <a:t>New policies, technologies &amp; developments should be introduced with prudence &amp; not before appropriate prior assessment of potential environmental &amp; health impacts</a:t>
            </a:r>
            <a:r>
              <a:rPr lang="en-GB" sz="1700" dirty="0"/>
              <a:t>. </a:t>
            </a:r>
          </a:p>
          <a:p>
            <a:pPr>
              <a:buFontTx/>
              <a:buChar char="-"/>
            </a:pPr>
            <a:r>
              <a:rPr lang="en-GB" sz="1700" b="1" dirty="0"/>
              <a:t>Health and Safety of individual workers should take clear precedence over considerations of economy &amp; trade</a:t>
            </a:r>
            <a:r>
              <a:rPr lang="en-GB" sz="1700" dirty="0"/>
              <a:t>.  </a:t>
            </a:r>
            <a:r>
              <a:rPr lang="en-GB" sz="1700" b="1" dirty="0"/>
              <a:t>Healthy and safe workers are productive workers in productive workplaces</a:t>
            </a:r>
          </a:p>
          <a:p>
            <a:pPr>
              <a:buFontTx/>
              <a:buChar char="-"/>
            </a:pPr>
            <a:r>
              <a:rPr lang="en-GB" sz="1700" dirty="0"/>
              <a:t>Flow of chemicals/material/products/waste to be managed for optimal natural resource use &amp; minimal contamination</a:t>
            </a:r>
          </a:p>
          <a:p>
            <a:pPr>
              <a:buFontTx/>
              <a:buChar char="-"/>
            </a:pPr>
            <a:r>
              <a:rPr lang="en-GB" sz="1700" b="1" dirty="0"/>
              <a:t>Governments, public authorities and private bodies should aim at preventing &amp; reducing adverse effects caused by potentially hazardous agents </a:t>
            </a:r>
          </a:p>
        </p:txBody>
      </p:sp>
    </p:spTree>
    <p:extLst>
      <p:ext uri="{BB962C8B-B14F-4D97-AF65-F5344CB8AC3E}">
        <p14:creationId xmlns:p14="http://schemas.microsoft.com/office/powerpoint/2010/main" val="19958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7179-4CD8-4B8E-B5EE-851D7FBC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0" y="249382"/>
            <a:ext cx="2990546" cy="6130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FE07-C1F1-415E-99CF-BEB8B8CD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091045"/>
            <a:ext cx="11604610" cy="410312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Nation-wide problems with:</a:t>
            </a:r>
            <a:endParaRPr lang="en-GB" sz="2400" dirty="0"/>
          </a:p>
          <a:p>
            <a:pPr marL="514350" indent="-514350">
              <a:buAutoNum type="arabicPeriod"/>
            </a:pPr>
            <a:r>
              <a:rPr lang="en-GB" sz="2400" dirty="0"/>
              <a:t>Information gathering &amp; under-reporting of occupational ill-health &amp; injury</a:t>
            </a:r>
          </a:p>
          <a:p>
            <a:pPr marL="514350" indent="-514350">
              <a:buAutoNum type="arabicPeriod"/>
            </a:pPr>
            <a:r>
              <a:rPr lang="en-GB" sz="2400" dirty="0"/>
              <a:t>Resources  and staff  for key agencies and workplaces  – HSE &amp; local authority ( Dr Blair has already given us detail on the occupational health professional position)</a:t>
            </a:r>
          </a:p>
          <a:p>
            <a:pPr marL="514350" indent="-514350">
              <a:buAutoNum type="arabicPeriod"/>
            </a:pPr>
            <a:r>
              <a:rPr lang="en-GB" sz="2400" dirty="0"/>
              <a:t>Advice &amp; information for workforce &amp; employers focussing on prevention &amp; precaution </a:t>
            </a:r>
          </a:p>
          <a:p>
            <a:pPr marL="514350" indent="-514350">
              <a:buAutoNum type="arabicPeriod"/>
            </a:pPr>
            <a:r>
              <a:rPr lang="en-GB" sz="2400" dirty="0"/>
              <a:t>Inspection and enforcement deficit</a:t>
            </a:r>
          </a:p>
          <a:p>
            <a:pPr marL="514350" indent="-514350">
              <a:buAutoNum type="arabicPeriod"/>
            </a:pPr>
            <a:r>
              <a:rPr lang="en-GB" sz="2400" dirty="0"/>
              <a:t>Inter-agency/body working? HSE/LAs with PHS,HPS and SEPA. Covid exposed weaknesses (lack of OHS knowledge in public health) &amp; strengths (positive de facto multi-agency power to address OHS issues &amp; will &amp; capacity to do so)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09562-070C-4661-B46B-CA5FAAFA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722" y="5279010"/>
            <a:ext cx="3731592" cy="15789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D4C6-4805-4B07-897B-8797A2D9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</p:spTree>
    <p:extLst>
      <p:ext uri="{BB962C8B-B14F-4D97-AF65-F5344CB8AC3E}">
        <p14:creationId xmlns:p14="http://schemas.microsoft.com/office/powerpoint/2010/main" val="201043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C5FA9F1D-B8D3-4491-9A4A-5F6623C6AD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1658" y="136525"/>
            <a:ext cx="8634952" cy="1554163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3600" dirty="0">
                <a:latin typeface="Arial Unicode MS" pitchFamily="34" charset="-128"/>
              </a:rPr>
              <a:t>3. Case study of Toxics Use Reduction (TUR)</a:t>
            </a:r>
            <a:br>
              <a:rPr lang="en-US" altLang="en-US" sz="3600" dirty="0">
                <a:latin typeface="Arial Unicode MS" pitchFamily="34" charset="-128"/>
              </a:rPr>
            </a:br>
            <a:r>
              <a:rPr lang="en-US" altLang="en-US" sz="3600" dirty="0">
                <a:latin typeface="Arial Unicode MS" pitchFamily="34" charset="-128"/>
              </a:rPr>
              <a:t>Massachusetts Toxics Use Reduction Act 1989 </a:t>
            </a:r>
            <a:r>
              <a:rPr lang="en-US" altLang="en-US" sz="2400" dirty="0">
                <a:latin typeface="Arial Unicode MS" pitchFamily="34" charset="-128"/>
              </a:rPr>
              <a:t>– 1</a:t>
            </a:r>
            <a:r>
              <a:rPr lang="en-US" altLang="en-US" sz="2400" baseline="30000" dirty="0">
                <a:latin typeface="Arial Unicode MS" pitchFamily="34" charset="-128"/>
              </a:rPr>
              <a:t>st</a:t>
            </a:r>
            <a:r>
              <a:rPr lang="en-US" altLang="en-US" sz="2400" dirty="0">
                <a:latin typeface="Arial Unicode MS" pitchFamily="34" charset="-128"/>
              </a:rPr>
              <a:t> in USA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8A54A0C-6BF5-4294-8AC2-9C3C6907C2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1515" y="1932495"/>
            <a:ext cx="11789228" cy="442385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dirty="0">
                <a:latin typeface="Arial Unicode MS" pitchFamily="34" charset="-128"/>
              </a:rPr>
              <a:t>Goals of the Massachusetts Law: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Unicode MS" pitchFamily="34" charset="-128"/>
              </a:rPr>
              <a:t>Achieve 50% reduction in byproduct (waste) through required company plans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Unicode MS" pitchFamily="34" charset="-128"/>
              </a:rPr>
              <a:t>Establish toxics use reduction as the preferred means of compliance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Unicode MS" pitchFamily="34" charset="-128"/>
              </a:rPr>
              <a:t>Promote the competitive advantage of Massachusetts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Unicode MS" pitchFamily="34" charset="-128"/>
              </a:rPr>
              <a:t>Reduce the production and use of toxic chemicals</a:t>
            </a:r>
          </a:p>
          <a:p>
            <a:pPr marL="457200" lvl="1" indent="0">
              <a:buNone/>
            </a:pPr>
            <a:endParaRPr lang="en-GB" altLang="en-US" dirty="0">
              <a:latin typeface="Arial Unicode MS" pitchFamily="34" charset="-128"/>
            </a:endParaRPr>
          </a:p>
          <a:p>
            <a:pPr marL="457200" lvl="1" indent="0">
              <a:buNone/>
            </a:pPr>
            <a:r>
              <a:rPr lang="en-GB" altLang="en-US" b="1" dirty="0">
                <a:latin typeface="Arial Unicode MS" pitchFamily="34" charset="-128"/>
              </a:rPr>
              <a:t>Between 1990 and 2016, companies in Massachusetts reduced toxic chemical use by 66%, by-product production by 72% and onsite releases by 92%. </a:t>
            </a:r>
          </a:p>
          <a:p>
            <a:pPr marL="457200" lvl="1" indent="0">
              <a:buNone/>
            </a:pPr>
            <a:r>
              <a:rPr lang="en-GB" altLang="en-US" b="1" dirty="0">
                <a:latin typeface="Arial Unicode MS" pitchFamily="34" charset="-128"/>
              </a:rPr>
              <a:t>1400 chemicals now covered by reporting requirement  but only 250 used and subject to reporting in the state. Currently 500 companies registered</a:t>
            </a:r>
          </a:p>
          <a:p>
            <a:pPr marL="457200" lvl="1" indent="0">
              <a:buNone/>
            </a:pPr>
            <a:r>
              <a:rPr lang="en-GB" altLang="en-US" b="1" dirty="0">
                <a:latin typeface="Arial Unicode MS" pitchFamily="34" charset="-128"/>
              </a:rPr>
              <a:t>A firm must manufacture or process 25,000 pounds per year of a listed chemical, or must use 10,000 pounds per year of a listed chemical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 Unicode MS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F48343-4551-4E71-81C2-F40EB101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Watterson Holyrood OHS meeting Feb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33C18-2019-40C8-87B2-ECE06482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508" y="45136"/>
            <a:ext cx="2871337" cy="17664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55E8-D859-4A7D-9D86-F0AB610D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226853"/>
            <a:ext cx="11969941" cy="93692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So what is toxics use reduction and why is it relevant to Scotland?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0BA0-5499-4AF0-9B66-5355204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8" y="1769555"/>
            <a:ext cx="8088412" cy="4329587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A set of tried and tested principles and practices</a:t>
            </a:r>
            <a:r>
              <a:rPr lang="en-GB" dirty="0"/>
              <a:t> to remove or reduce toxic substances including those damaging our climate through air, water &amp; soil pollution &amp; damaging worker health &amp; safety of workers &amp; communities producing, using or exposed to them</a:t>
            </a:r>
          </a:p>
          <a:p>
            <a:r>
              <a:rPr lang="en-GB" dirty="0">
                <a:highlight>
                  <a:srgbClr val="FFFF00"/>
                </a:highlight>
              </a:rPr>
              <a:t>TUR links directly to Just Transition, Fair Work, Green Chemistry initiatives,  environmental/green healthy &amp; safe jobs, control of work and jobs, plans, sustainability and climate change with economic and health benefits to all</a:t>
            </a:r>
            <a:r>
              <a:rPr lang="en-GB" dirty="0"/>
              <a:t>. It also includes ways to address export of toxic substances including carbon to LMICs and </a:t>
            </a:r>
          </a:p>
          <a:p>
            <a:r>
              <a:rPr lang="en-GB" u="sng" dirty="0">
                <a:highlight>
                  <a:srgbClr val="FFFF00"/>
                </a:highlight>
              </a:rPr>
              <a:t>Win win win win </a:t>
            </a:r>
            <a:r>
              <a:rPr lang="en-GB" dirty="0">
                <a:highlight>
                  <a:srgbClr val="FFFF00"/>
                </a:highlight>
              </a:rPr>
              <a:t> – cuts or removes hazardous substances in work and wider environments to benefit workers, employers, communities and the environment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6ECA-CF81-468A-93EC-ED2531B0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Watterson Holyrood OHS meeting Feb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A1EA1-B937-4C7F-915A-53C19D80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732" y="1769555"/>
            <a:ext cx="3743268" cy="1971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9E733-A106-4E36-A6B5-078D3580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731" y="4094017"/>
            <a:ext cx="3656677" cy="19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4128-3471-44DA-8B42-43731167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1" y="0"/>
            <a:ext cx="5354424" cy="85783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TURI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8FF3-C9C0-4037-B711-37D8ADAE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6" y="1861455"/>
            <a:ext cx="7833674" cy="3624945"/>
          </a:xfrm>
          <a:ln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Cleaning           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BioBased Floor Stripping.                                 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Conservation        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Woodworking. Paper Texas Instruments    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Conservation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GKN  Analog Devices - Innovative Solutions to Water Conservation.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Reduction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Mark Richey Woodworking                                                         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 Reduction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              Ophir Optics LLC - Lean Manufacturing            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Efficiency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          Print Works                                                       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Finish/Plating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Trivalent Chromium Plating Conversion.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Coatings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Curing of Inks, Coatings. Stainless Steel Coatings, Paints, Textiles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                               Print Advertising, VOC Emissions, acid substitution with CO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Sciences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Solvent Recovery and Recycling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Microbreweries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Safer Cleaning and Sanitizing Technology                                                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Beverage           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Cape Cod Potato Chips - Food Manufacturer Shrinks Chemical Use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Autobody/Auto Repair    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Mike's Autobody - Safer Alternatives to Toxic Chemicals                                             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Miscellaneous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Acushnet Rubber Company - ISO Certification through TUR.</a:t>
            </a:r>
            <a:endParaRPr lang="en-GB" sz="2400" dirty="0">
              <a:hlinkClick r:id="rId2"/>
            </a:endParaRPr>
          </a:p>
          <a:p>
            <a:pPr marL="0" indent="0">
              <a:buNone/>
            </a:pPr>
            <a:r>
              <a:rPr lang="en-GB" sz="2600" dirty="0">
                <a:hlinkClick r:id="rId2"/>
              </a:rPr>
              <a:t>https://www.turi.org/TURI_Publications/Case_Studies</a:t>
            </a:r>
            <a:endParaRPr lang="en-GB" sz="2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391A2-3539-4FF3-9979-6595B02C7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" y="73704"/>
            <a:ext cx="4598933" cy="1504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3D03B-9D97-4C5C-821A-364FA14D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Watterson Holyrood OHS meeting Feb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8389E-CDDC-4C48-B522-E8FC6AB8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961534"/>
            <a:ext cx="4038601" cy="57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C090-CCE1-40F2-B1BD-7C735AFC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4" y="136525"/>
            <a:ext cx="11962615" cy="938131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GB" sz="3600" dirty="0"/>
              <a:t>4. What can and should we do now? </a:t>
            </a:r>
            <a:r>
              <a:rPr lang="en-GB" sz="1600" dirty="0"/>
              <a:t>Adopting &amp; integrating principles, policies &amp; practices</a:t>
            </a:r>
            <a:r>
              <a:rPr lang="en-GB" sz="3600" dirty="0"/>
              <a:t> </a:t>
            </a:r>
            <a:r>
              <a:rPr lang="en-GB" sz="2400" dirty="0"/>
              <a:t>Concepts to inform a ‘Scottish Occupational Health &amp;  Safety Agency’ approach?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E7BF-2227-40F4-BBB1-BF9EE545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4" y="1366887"/>
            <a:ext cx="11774078" cy="4033787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GB" sz="5600" dirty="0"/>
              <a:t>Adopting  WHO and ILO principles, policies and conventions especially precaution and prevention – work environment justice</a:t>
            </a:r>
          </a:p>
          <a:p>
            <a:pPr marL="0" indent="0">
              <a:buNone/>
            </a:pPr>
            <a:endParaRPr lang="en-GB" sz="4300" dirty="0"/>
          </a:p>
          <a:p>
            <a:r>
              <a:rPr lang="en-GB" sz="5600" dirty="0"/>
              <a:t>Integrating agency &amp; government departments more closely and effectively on OH policy and practice. HSE/LA/NHS/PHS/HPS/SEPA/EC/SOC/ JT - FW</a:t>
            </a:r>
          </a:p>
          <a:p>
            <a:endParaRPr lang="en-GB" sz="4300" dirty="0"/>
          </a:p>
          <a:p>
            <a:r>
              <a:rPr lang="en-GB" sz="5600" dirty="0"/>
              <a:t>Linking not losing occupational health to public health – the Covid spin-off for OHS action? </a:t>
            </a:r>
          </a:p>
          <a:p>
            <a:pPr marL="0" indent="0">
              <a:buNone/>
            </a:pPr>
            <a:endParaRPr lang="en-GB" sz="4300" dirty="0"/>
          </a:p>
          <a:p>
            <a:r>
              <a:rPr lang="en-GB" sz="5600" dirty="0"/>
              <a:t>Adequately staffed and resourced HSE and local government inspectors to advise, inform and effectively enforce OHS laws if necessary. Possible now</a:t>
            </a:r>
          </a:p>
          <a:p>
            <a:endParaRPr lang="en-GB" sz="4300" dirty="0"/>
          </a:p>
          <a:p>
            <a:r>
              <a:rPr lang="en-GB" sz="4300" dirty="0"/>
              <a:t> </a:t>
            </a:r>
            <a:r>
              <a:rPr lang="en-GB" sz="5600" dirty="0"/>
              <a:t>Creating a  comprehensive NHS based OH service, advocated by Scottish Hazards, possible under current powers &amp; in Health &amp; Work Strategy Review </a:t>
            </a:r>
          </a:p>
          <a:p>
            <a:endParaRPr lang="en-GB" sz="4300" dirty="0"/>
          </a:p>
          <a:p>
            <a:r>
              <a:rPr lang="en-GB" sz="5600" dirty="0"/>
              <a:t>Greater agency transparency &amp; accountability on work environment &amp; wider environment health to the particular communities they cover </a:t>
            </a:r>
          </a:p>
          <a:p>
            <a:endParaRPr lang="en-GB" sz="4300" dirty="0"/>
          </a:p>
          <a:p>
            <a:r>
              <a:rPr lang="en-GB" sz="5600" dirty="0"/>
              <a:t>Setting up worker and community health and safety centres across Scotland to advise employees</a:t>
            </a:r>
          </a:p>
          <a:p>
            <a:endParaRPr lang="en-GB" sz="4300" dirty="0"/>
          </a:p>
          <a:p>
            <a:r>
              <a:rPr lang="en-GB" sz="5600" dirty="0"/>
              <a:t> Innovative methods of workplace and community participation could be developed to harness local skills and knowledge – TUR, Citizen Science, Roving reps</a:t>
            </a:r>
          </a:p>
          <a:p>
            <a:endParaRPr lang="en-GB" sz="43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822BC-6942-4DEB-8E43-09821D9D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Watterson Holyrood OHS meeting Feb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C97B6-0EE4-4AAD-800D-65CA0632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4" y="5527964"/>
            <a:ext cx="4892513" cy="699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FD7F8-6984-40BB-8524-5E4E96AE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91" y="5526087"/>
            <a:ext cx="3808428" cy="702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8A718A-3B64-44E4-934A-BA123DE036C6}"/>
              </a:ext>
            </a:extLst>
          </p:cNvPr>
          <p:cNvSpPr/>
          <p:nvPr/>
        </p:nvSpPr>
        <p:spPr>
          <a:xfrm>
            <a:off x="8050491" y="5526087"/>
            <a:ext cx="4044098" cy="70297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38FF8-9E99-438A-8FDE-B573EF4B0823}"/>
              </a:ext>
            </a:extLst>
          </p:cNvPr>
          <p:cNvSpPr/>
          <p:nvPr/>
        </p:nvSpPr>
        <p:spPr>
          <a:xfrm>
            <a:off x="5024487" y="5526088"/>
            <a:ext cx="3026004" cy="70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SCOTLAND’s TUR Act?</a:t>
            </a:r>
          </a:p>
        </p:txBody>
      </p:sp>
    </p:spTree>
    <p:extLst>
      <p:ext uri="{BB962C8B-B14F-4D97-AF65-F5344CB8AC3E}">
        <p14:creationId xmlns:p14="http://schemas.microsoft.com/office/powerpoint/2010/main" val="181379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1312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Office Theme</vt:lpstr>
      <vt:lpstr>1_Office Theme</vt:lpstr>
      <vt:lpstr>2_Office Theme</vt:lpstr>
      <vt:lpstr>3_Office Theme</vt:lpstr>
      <vt:lpstr>What Occupational Health (&amp; Safety) in Scotland could or should be  And why? </vt:lpstr>
      <vt:lpstr>  </vt:lpstr>
      <vt:lpstr>2. What’s wrong? Are our principles &amp; related policies &amp; practices  good enough: rhetoric and reality?</vt:lpstr>
      <vt:lpstr>Practices </vt:lpstr>
      <vt:lpstr>3. Case study of Toxics Use Reduction (TUR) Massachusetts Toxics Use Reduction Act 1989 – 1st in USA</vt:lpstr>
      <vt:lpstr>So what is toxics use reduction and why is it relevant to Scotland?</vt:lpstr>
      <vt:lpstr>TURI Case studies</vt:lpstr>
      <vt:lpstr>4. What can and should we do now? Adopting &amp; integrating principles, policies &amp; practices Concepts to inform a ‘Scottish Occupational Health &amp;  Safety Agency’ approach?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Occupational Health and Safety  in Scotland could or should be and why? </dc:title>
  <dc:creator>Andrew Watterson</dc:creator>
  <cp:lastModifiedBy>Andrew Watterson</cp:lastModifiedBy>
  <cp:revision>62</cp:revision>
  <dcterms:created xsi:type="dcterms:W3CDTF">2022-01-25T10:46:41Z</dcterms:created>
  <dcterms:modified xsi:type="dcterms:W3CDTF">2022-01-31T07:29:22Z</dcterms:modified>
</cp:coreProperties>
</file>