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79" r:id="rId8"/>
    <p:sldId id="280" r:id="rId9"/>
    <p:sldId id="282" r:id="rId10"/>
    <p:sldId id="264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D783624-BDD9-42B9-B5C7-047800C64BB7}">
          <p14:sldIdLst>
            <p14:sldId id="256"/>
            <p14:sldId id="257"/>
            <p14:sldId id="279"/>
            <p14:sldId id="280"/>
            <p14:sldId id="282"/>
            <p14:sldId id="264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6F0A"/>
    <a:srgbClr val="A9740B"/>
    <a:srgbClr val="C1850D"/>
    <a:srgbClr val="528705"/>
    <a:srgbClr val="406804"/>
    <a:srgbClr val="000000"/>
    <a:srgbClr val="009FE3"/>
    <a:srgbClr val="004B81"/>
    <a:srgbClr val="0A548B"/>
    <a:srgbClr val="253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EFB07-51A5-4CAF-B19F-94926E9FC7CD}" v="2" dt="2022-06-07T14:15:26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9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13E714-247F-4B79-A0B9-303105DF2E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1855A6-5379-4AD6-9C1E-E0F0577C8A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95B18-3758-4A08-B1E0-2BDF597F68EE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79C85-598E-4B50-81DC-D43D46BF6D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DF637-D9A5-4ED0-9536-F455302795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E8E74-36A6-4661-B74F-0174A9FA4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1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8635F-D528-4DFF-AB18-FE631C4F77A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84835-F7F3-43EF-AF88-7BF1A5F85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8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1 -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A38C69-04CE-4419-8B5D-EF1E694A30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6553"/>
          <a:stretch/>
        </p:blipFill>
        <p:spPr>
          <a:xfrm>
            <a:off x="5665173" y="4"/>
            <a:ext cx="6526827" cy="68580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5FF1FB-8CF7-4FD7-820A-A1E1F660B5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" y="0"/>
            <a:ext cx="12192025" cy="68580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9596" y="2646508"/>
            <a:ext cx="7296081" cy="854933"/>
          </a:xfrm>
        </p:spPr>
        <p:txBody>
          <a:bodyPr anchor="t" anchorCtr="0">
            <a:noAutofit/>
          </a:bodyPr>
          <a:lstStyle>
            <a:lvl1pPr algn="l">
              <a:lnSpc>
                <a:spcPct val="85000"/>
              </a:lnSpc>
              <a:defRPr sz="30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D4B75E-DBEF-4869-8866-2D0CD8203D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298" y="6237340"/>
            <a:ext cx="3229663" cy="374650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5pPr marL="744101" indent="0" algn="l">
              <a:buNone/>
              <a:defRPr/>
            </a:lvl5pPr>
          </a:lstStyle>
          <a:p>
            <a:pPr lvl="0"/>
            <a:r>
              <a:rPr lang="en-GB" dirty="0"/>
              <a:t>Month YYYY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D9DD1-0B8F-492B-872E-711A3C7027D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5419" y="3714098"/>
            <a:ext cx="6127751" cy="85725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Subtitle/Presenter’s name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CDB813-6FFF-41A0-A3AC-F173C3B40EF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5005" y="534141"/>
            <a:ext cx="1890251" cy="7979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-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114DDE-BC55-4372-BFAF-BC29CB0C0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" y="4"/>
            <a:ext cx="12191997" cy="68579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44" y="1210632"/>
            <a:ext cx="11355787" cy="481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CE43CC-4110-48D0-9569-2378804EF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68" y="340621"/>
            <a:ext cx="11358833" cy="976094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4B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C1C9659-3F96-4001-A427-5CF6D022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4524" y="6327136"/>
            <a:ext cx="750701" cy="365125"/>
          </a:xfrm>
        </p:spPr>
        <p:txBody>
          <a:bodyPr/>
          <a:lstStyle>
            <a:lvl1pPr>
              <a:defRPr sz="1300" b="1">
                <a:solidFill>
                  <a:srgbClr val="004B8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B686D1-1E2E-4A9B-B3E8-6E81C44D7048}"/>
              </a:ext>
            </a:extLst>
          </p:cNvPr>
          <p:cNvSpPr txBox="1">
            <a:spLocks/>
          </p:cNvSpPr>
          <p:nvPr userDrawn="1"/>
        </p:nvSpPr>
        <p:spPr>
          <a:xfrm>
            <a:off x="453444" y="6348402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300" kern="1200">
                <a:solidFill>
                  <a:srgbClr val="0A548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b="0" dirty="0">
              <a:solidFill>
                <a:srgbClr val="000000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FFC89C8-E501-42A8-92C3-34025F03A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004" y="6348396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900" b="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r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B6CF5E5-B70B-4B61-BBAC-93081A9D57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9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004" y="383153"/>
            <a:ext cx="11358833" cy="9760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01" y="1487078"/>
            <a:ext cx="11355787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004" y="6348396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900" b="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16568" y="6359035"/>
            <a:ext cx="750701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300" b="1">
                <a:solidFill>
                  <a:srgbClr val="004B8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17" r:id="rId3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4B8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783" rtl="0" eaLnBrk="1" latinLnBrk="0" hangingPunct="1">
        <a:lnSpc>
          <a:spcPct val="90000"/>
        </a:lnSpc>
        <a:spcBef>
          <a:spcPts val="1051"/>
        </a:spcBef>
        <a:spcAft>
          <a:spcPts val="400"/>
        </a:spcAft>
        <a:buClr>
          <a:srgbClr val="0A548B"/>
        </a:buClr>
        <a:buSzPct val="100000"/>
        <a:buFont typeface="Corbel" pitchFamily="34" charset="0"/>
        <a:buNone/>
        <a:defRPr sz="1700" kern="1200">
          <a:solidFill>
            <a:srgbClr val="5451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685783" rtl="0" eaLnBrk="1" latinLnBrk="0" hangingPunct="1">
        <a:lnSpc>
          <a:spcPct val="90000"/>
        </a:lnSpc>
        <a:spcBef>
          <a:spcPts val="151"/>
        </a:spcBef>
        <a:spcAft>
          <a:spcPts val="400"/>
        </a:spcAft>
        <a:buClr>
          <a:srgbClr val="0A548B"/>
        </a:buClr>
        <a:buSzPct val="100000"/>
        <a:buFont typeface="Corbel" pitchFamily="34" charset="0"/>
        <a:buNone/>
        <a:defRPr sz="1700" b="1" kern="1200">
          <a:solidFill>
            <a:srgbClr val="5451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indent="-215995" algn="l" defTabSz="685783" rtl="0" eaLnBrk="1" latinLnBrk="0" hangingPunct="1">
        <a:lnSpc>
          <a:spcPct val="90000"/>
        </a:lnSpc>
        <a:spcBef>
          <a:spcPts val="151"/>
        </a:spcBef>
        <a:spcAft>
          <a:spcPts val="400"/>
        </a:spcAft>
        <a:buClr>
          <a:srgbClr val="0A548B"/>
        </a:buClr>
        <a:buSzPct val="100000"/>
        <a:buFont typeface="Corbel" pitchFamily="34" charset="0"/>
        <a:buChar char="•"/>
        <a:defRPr sz="1700" kern="1200">
          <a:solidFill>
            <a:srgbClr val="5451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31989" indent="-215995" algn="l" defTabSz="685783" rtl="0" eaLnBrk="1" latinLnBrk="0" hangingPunct="1">
        <a:lnSpc>
          <a:spcPct val="90000"/>
        </a:lnSpc>
        <a:spcBef>
          <a:spcPts val="151"/>
        </a:spcBef>
        <a:spcAft>
          <a:spcPts val="400"/>
        </a:spcAft>
        <a:buClr>
          <a:srgbClr val="0A548B"/>
        </a:buClr>
        <a:buSzPct val="100000"/>
        <a:buFont typeface="Corbel" pitchFamily="34" charset="0"/>
        <a:buChar char="•"/>
        <a:defRPr sz="1700" kern="1200">
          <a:solidFill>
            <a:srgbClr val="5451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47984" indent="-215995" algn="l" defTabSz="685783" rtl="0" eaLnBrk="1" latinLnBrk="0" hangingPunct="1">
        <a:lnSpc>
          <a:spcPct val="90000"/>
        </a:lnSpc>
        <a:spcBef>
          <a:spcPts val="151"/>
        </a:spcBef>
        <a:spcAft>
          <a:spcPts val="400"/>
        </a:spcAft>
        <a:buClr>
          <a:srgbClr val="0A548B"/>
        </a:buClr>
        <a:buSzPct val="100000"/>
        <a:buFont typeface="Corbel" pitchFamily="34" charset="0"/>
        <a:buChar char="•"/>
        <a:defRPr sz="1700" kern="1200">
          <a:solidFill>
            <a:srgbClr val="5451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99970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4964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49959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4953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" TargetMode="External"/><Relationship Id="rId2" Type="http://schemas.openxmlformats.org/officeDocument/2006/relationships/hyperlink" Target="http://nationalarchives.gov.uk/doc/open-government-licence/version/3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2D29E5-8089-4351-8F9F-A393EDF480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Online Marketplaces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Scottish Cross Party Group on Accident Prevention and Safety Awareness</a:t>
            </a: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>
                <a:cs typeface="Arial"/>
              </a:rPr>
            </a:br>
            <a:endParaRPr lang="en-GB" sz="2400" b="0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F4BC6F-A4EC-462D-936E-2ECAA3A6AB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June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8F64D1-8969-AA57-D1FF-534525F03637}"/>
              </a:ext>
            </a:extLst>
          </p:cNvPr>
          <p:cNvSpPr txBox="1"/>
          <p:nvPr/>
        </p:nvSpPr>
        <p:spPr>
          <a:xfrm>
            <a:off x="560763" y="5286235"/>
            <a:ext cx="652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Sarah Smith, Deputy Chief Executive</a:t>
            </a:r>
          </a:p>
          <a:p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Dennis Ager, Head of Online Platforms Programme</a:t>
            </a:r>
          </a:p>
        </p:txBody>
      </p:sp>
    </p:spTree>
    <p:extLst>
      <p:ext uri="{BB962C8B-B14F-4D97-AF65-F5344CB8AC3E}">
        <p14:creationId xmlns:p14="http://schemas.microsoft.com/office/powerpoint/2010/main" val="152787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867F03-4390-41ED-B3A6-F09F30AB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Online Marketplaces – why are we taking steps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9AD4F-2C39-4E27-B067-B67296FA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77A049-B0D6-498E-8242-C045BE67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b="0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OPSS is the national regulator for product safety, we deliver consumer protection and support business confidence, productivity and growth. 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b="0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 regulate a wide range of products and have been increasingly </a:t>
            </a: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 the growth in online shopping. </a:t>
            </a: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particular, we are concerned about the prevalence of </a:t>
            </a:r>
            <a:r>
              <a:rPr lang="en-GB" sz="2400" i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unsafe and non-compliant </a:t>
            </a: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goods readily available for purchase online and have already taken steps to address this issue.</a:t>
            </a: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Our focus is on high risk products – those that are </a:t>
            </a: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targeted at children, consumers with vulnerabilities and goods </a:t>
            </a: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manufactured overseas and sold online via third party sellers</a:t>
            </a: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GB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5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867F03-4390-41ED-B3A6-F09F30AB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Online Marketplaces – what are we doing?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9AD4F-2C39-4E27-B067-B67296FA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77A049-B0D6-498E-8242-C045BE67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are delivering a programme of regulation, surveillance and awareness raising.  This includes test purchasing, requiring recalls and takedowns, and enforcement.</a:t>
            </a: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are demanding the Online Marketplaces take greater responsibility for the products they supply, the sellers they allow to access their services and how they respond to safety alerts and recalls.</a:t>
            </a: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reviewing the Product Safety Frameworks, including the obligations of Online Marketplaces.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is a long-term commitment from OPSS with a dedicated programme of activity this year and further planning for the future.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1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867F03-4390-41ED-B3A6-F09F30AB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Online Marketplaces – test purchasing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9AD4F-2C39-4E27-B067-B67296FA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E77A049-B0D6-498E-8242-C045BE67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OPSS boosted its targeted test purchasing in the run up to Christmas 2021 when 1,000 products were purchased – mainly toys, cosmetics and small electrical items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these, around 75% failed basic compliance checks and Online marketplaces were immediately asked to remove all affected listings.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l">
              <a:buFont typeface="Symbol" panose="05050102010706020507" pitchFamily="18" charset="2"/>
              <a:buChar char=""/>
            </a:pPr>
            <a:r>
              <a:rPr lang="en-GB" sz="24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OPSS has now committed to purchase a further 200 products a month for the rest of 2022. </a:t>
            </a: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before, we will focus on products based on risk and adverse intelligence.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0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9DEB9B-5A52-445B-9220-E548B508E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67" y="1210632"/>
            <a:ext cx="11368157" cy="4818028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OPSS, in its role as the UK national regulator, </a:t>
            </a: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 met</a:t>
            </a: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senior representatives from those organisations to: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their relationship with third party suppliers to ensure increased control over supply chains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products are safe before they are placed on the market </a:t>
            </a: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taking greater responsibility for goods sold via their platforms</a:t>
            </a:r>
            <a:endParaRPr lang="en-GB" sz="24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consumers clear information to help them make informed choices and understand from whom they are purchasing so consumers can take appropriate action 	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Feedback on surveillance activities and seek assurance on recalls and takedowns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8E9AEE6-EC35-4329-9BD6-74461A3B4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Online Marketplaces – Our approach to the large Online Marketplaces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761D6-D044-42F1-BEA3-EE7F3EDE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1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9DEB9B-5A52-445B-9220-E548B508E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67" y="1210632"/>
            <a:ext cx="11368157" cy="48180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OPSS is working with our partners to raise consumer awareness of the dangers from products sold online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Christmas Awareness Campaign in 2021 included a focus on Online Marketplaces.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Summer 2022 campaign will also feature further reminders around Online Marketplace awareness.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 will culminate in a major campaign this autumn centred on the growing safety risks from purchasing online.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OPSS will also be working with the OECD to support their online awareness campaign in the autumn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8E9AEE6-EC35-4329-9BD6-74461A3B4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OMP - awareness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761D6-D044-42F1-BEA3-EE7F3EDE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98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44003-4160-4E0A-A35C-DCCCF88CB1D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06028" y="6359528"/>
            <a:ext cx="561975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0F446-6579-42EE-8006-378E6145E8AA}"/>
              </a:ext>
            </a:extLst>
          </p:cNvPr>
          <p:cNvSpPr txBox="1"/>
          <p:nvPr/>
        </p:nvSpPr>
        <p:spPr>
          <a:xfrm>
            <a:off x="556707" y="3066642"/>
            <a:ext cx="5561969" cy="2769989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bg1"/>
                </a:solidFill>
              </a:rPr>
              <a:t>© Crown copyright 2021</a:t>
            </a:r>
            <a:endParaRPr lang="en-GB" sz="14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bg1"/>
                </a:solidFill>
              </a:rPr>
              <a:t>This publication is licensed under the terms of the Open Government Licence v3.0 except where otherwise stated. </a:t>
            </a:r>
            <a:br>
              <a:rPr lang="en-GB" sz="1400" dirty="0">
                <a:solidFill>
                  <a:schemeClr val="bg1"/>
                </a:solidFill>
              </a:rPr>
            </a:br>
            <a:r>
              <a:rPr lang="en-GB" sz="1400" dirty="0">
                <a:solidFill>
                  <a:schemeClr val="bg1"/>
                </a:solidFill>
              </a:rPr>
              <a:t>To view this licence, visit </a:t>
            </a:r>
            <a:r>
              <a:rPr lang="en-GB" sz="1400" dirty="0">
                <a:solidFill>
                  <a:schemeClr val="bg1"/>
                </a:solidFill>
                <a:hlinkClick r:id="rId2"/>
              </a:rPr>
              <a:t>nationalarchives.gov.uk/doc/open-government-licence/version/3</a:t>
            </a:r>
            <a:endParaRPr lang="en-GB" sz="14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bg1"/>
                </a:solidFill>
              </a:rPr>
              <a:t>Where we have identified any third party copyright information you will need to obtain permission from the copyright holders concerned.</a:t>
            </a:r>
            <a:endParaRPr lang="en-GB" sz="1400" dirty="0">
              <a:solidFill>
                <a:schemeClr val="bg1"/>
              </a:solidFill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bg1"/>
                </a:solidFill>
              </a:rPr>
              <a:t>This publication is available at </a:t>
            </a:r>
            <a:r>
              <a:rPr lang="en-GB" sz="1400" dirty="0">
                <a:solidFill>
                  <a:schemeClr val="bg1"/>
                </a:solidFill>
                <a:hlinkClick r:id="rId3"/>
              </a:rPr>
              <a:t>https://www.gov.uk/government/publications</a:t>
            </a:r>
            <a:endParaRPr lang="en-GB" sz="14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bg1"/>
                </a:solidFill>
              </a:rPr>
              <a:t>Any enquiries regarding this publication should be sent to us at [insert contact details].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C9D63B-B05D-4226-99B5-75992E734D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275" y="2643108"/>
            <a:ext cx="862920" cy="34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311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EIS OPSS">
      <a:dk1>
        <a:srgbClr val="004B81"/>
      </a:dk1>
      <a:lt1>
        <a:srgbClr val="FFFFFF"/>
      </a:lt1>
      <a:dk2>
        <a:srgbClr val="000000"/>
      </a:dk2>
      <a:lt2>
        <a:srgbClr val="D4D1CF"/>
      </a:lt2>
      <a:accent1>
        <a:srgbClr val="1C9CD9"/>
      </a:accent1>
      <a:accent2>
        <a:srgbClr val="F9AE2D"/>
      </a:accent2>
      <a:accent3>
        <a:srgbClr val="73B72B"/>
      </a:accent3>
      <a:accent4>
        <a:srgbClr val="BCCF00"/>
      </a:accent4>
      <a:accent5>
        <a:srgbClr val="E8348B"/>
      </a:accent5>
      <a:accent6>
        <a:srgbClr val="EE751B"/>
      </a:accent6>
      <a:hlink>
        <a:srgbClr val="1C9CD9"/>
      </a:hlink>
      <a:folHlink>
        <a:srgbClr val="1C9CD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684DB91-2BA1-435A-800F-C8EBCA73FF1D}" vid="{94CADAA6-5A67-4F5B-92BA-30D626C18E56}"/>
    </a:ext>
  </a:extLst>
</a:theme>
</file>

<file path=ppt/theme/theme2.xml><?xml version="1.0" encoding="utf-8"?>
<a:theme xmlns:a="http://schemas.openxmlformats.org/drawingml/2006/main" name="Office Theme">
  <a:themeElements>
    <a:clrScheme name="GCF">
      <a:dk1>
        <a:srgbClr val="000000"/>
      </a:dk1>
      <a:lt1>
        <a:srgbClr val="FFFFFF"/>
      </a:lt1>
      <a:dk2>
        <a:srgbClr val="545155"/>
      </a:dk2>
      <a:lt2>
        <a:srgbClr val="D4D1CF"/>
      </a:lt2>
      <a:accent1>
        <a:srgbClr val="CC5416"/>
      </a:accent1>
      <a:accent2>
        <a:srgbClr val="799DD3"/>
      </a:accent2>
      <a:accent3>
        <a:srgbClr val="EB99A9"/>
      </a:accent3>
      <a:accent4>
        <a:srgbClr val="AF292E"/>
      </a:accent4>
      <a:accent5>
        <a:srgbClr val="545155"/>
      </a:accent5>
      <a:accent6>
        <a:srgbClr val="9AA2A2"/>
      </a:accent6>
      <a:hlink>
        <a:srgbClr val="CC5416"/>
      </a:hlink>
      <a:folHlink>
        <a:srgbClr val="9AA2A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CF">
      <a:dk1>
        <a:srgbClr val="000000"/>
      </a:dk1>
      <a:lt1>
        <a:srgbClr val="FFFFFF"/>
      </a:lt1>
      <a:dk2>
        <a:srgbClr val="545155"/>
      </a:dk2>
      <a:lt2>
        <a:srgbClr val="D4D1CF"/>
      </a:lt2>
      <a:accent1>
        <a:srgbClr val="CC5416"/>
      </a:accent1>
      <a:accent2>
        <a:srgbClr val="799DD3"/>
      </a:accent2>
      <a:accent3>
        <a:srgbClr val="EB99A9"/>
      </a:accent3>
      <a:accent4>
        <a:srgbClr val="AF292E"/>
      </a:accent4>
      <a:accent5>
        <a:srgbClr val="545155"/>
      </a:accent5>
      <a:accent6>
        <a:srgbClr val="9AA2A2"/>
      </a:accent6>
      <a:hlink>
        <a:srgbClr val="CC5416"/>
      </a:hlink>
      <a:folHlink>
        <a:srgbClr val="9AA2A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gacyData xmlns="aaacb922-5235-4a66-b188-303b9b46fbd7">{
  "Content Type": "Document",
  "Name": "Internal branding guide.pptx",
  "Title": "Internal branding guide",
  "External": "",
  "Document Notes": "",
  "Security Classification": "OFFICIAL",
  "Handling Instructions": "",
  "Descriptor": "",
  "Government Body": "BEIS",
  "Business Unit": "BEIS:Market Frameworks:Office for Product Safety and Standards:Markets",
  "Retention Label": "HMG PPP Review",
  "Date Opened": "2021-05-11T12:58:43.0000000Z",
  "Date Closed": "",
  "National Caveat": "",
  "Previous Location": "",
  "Previous Id": "",
  "Previous Retention Policy": "",
  "Legacy Document Type": "",
  "Legacy Additional Authors": "",
  "Legacy Fileplan Target": "",
  "Legacy Numeric Class": "",
  "Legacy Folder Type": "",
  "Legacy Custodian": "",
  "Legacy Record Folder Identifier": "",
  "Legacy Copyright": "",
  "Legacy Last Modified Date": "",
  "Legacy Modifier": "",
  "Legacy Folder": "",
  "Legacy Content Type": "",
  "Legacy Expiry Review Date": "",
  "Legacy Last Action Date": "",
  "Legacy Protective Marking": "",
  "Legacy Descriptor": "",
  "Legacy Tags": "",
  "Legacy References From Other Items": "",
  "Legacy References To Other Items": "",
  "Legacy Status on Transfer": "",
  "Legacy Date Closed": "",
  "Legacy Record Category Identifier": "",
  "Legacy Disposition as of Date": "",
  "Legacy Home Location": "",
  "Legacy Current Location": "",
  "Legacy Physical Format": false,
  "Legacy Case Reference Number": "",
  "Legacy Date File Received": "",
  "Legacy Date File Requested": "",
  "Legacy Date File Returned": "",
  "Legacy Minister": "",
  "Legacy MP": "",
  "Legacy Folder Notes": "",
  "Legacy Physical Item Location": "",
  "Legacy Document Link": "",
  "Legacy Folder Link": "",
  "Legacy Request Type": "",
  "Created": "2022-04-05T10:34:03.0000000Z",
  "Modified": "2022-04-25T07:37:33.0000000Z",
  "Document Modified By": "i:0#.f|membership|roland.curtis@beis.gov.uk",
  "Document Created By": "i:0#.f|membership|emily.dove@beis.gov.uk",
  "Document ID Value": "CQ7C7EK6CYH2-69584940-1155634",
  "Original Location": "/sites/beis2/170/Essential Staff Info/internal branding/Internal branding guide.pptx"
}</LegacyData>
    <TaxCatchAll xmlns="eb2ca454-75d2-4ae0-bf54-20c717958e69">
      <Value>3</Value>
      <Value>2</Value>
      <Value>1</Value>
    </TaxCatchAll>
    <_dlc_DocId xmlns="eb2ca454-75d2-4ae0-bf54-20c717958e69">CQ7C7EK6CYH2-69584940-1155634</_dlc_DocId>
    <_dlc_DocIdUrl xmlns="eb2ca454-75d2-4ae0-bf54-20c717958e69">
      <Url>https://beisgov.sharepoint.com/sites/OPSSASHA-OS/_layouts/15/DocIdRedir.aspx?ID=CQ7C7EK6CYH2-69584940-1155634</Url>
      <Description>CQ7C7EK6CYH2-69584940-1155634</Description>
    </_dlc_DocIdUrl>
    <c6f593ada1854b629148449de059396b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BEIS</TermName>
          <TermId xmlns="http://schemas.microsoft.com/office/infopath/2007/PartnerControls">b386cac2-c28c-4db4-8fca-43733d0e74ef</TermId>
        </TermInfo>
      </Terms>
    </c6f593ada1854b629148449de059396b>
    <m817f42addf14c9a838da36e78800043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 Frameworks</TermName>
          <TermId xmlns="http://schemas.microsoft.com/office/infopath/2007/PartnerControls">db361646-3d9a-4f54-8678-364f608b5aeb</TermId>
        </TermInfo>
      </Terms>
    </m817f42addf14c9a838da36e78800043>
    <h573c97cf80c4aa6b446c5363dc3ac94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Office for Product Safety and Standards</TermName>
          <TermId xmlns="http://schemas.microsoft.com/office/infopath/2007/PartnerControls">271773a7-7959-47a5-bcd7-be37cf870bbb</TermId>
        </TermInfo>
      </Terms>
    </h573c97cf80c4aa6b446c5363dc3ac94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ore Document" ma:contentTypeID="0x0101004691A8DE0991884F8E90AD6474FC73730100133D0C9DB323054DBDF3B352C523E605" ma:contentTypeVersion="16" ma:contentTypeDescription="Create a new document." ma:contentTypeScope="" ma:versionID="e3f4e8576b7a9c76657172ed0a3075c6">
  <xsd:schema xmlns:xsd="http://www.w3.org/2001/XMLSchema" xmlns:xs="http://www.w3.org/2001/XMLSchema" xmlns:p="http://schemas.microsoft.com/office/2006/metadata/properties" xmlns:ns2="0f9fa326-da26-4ea8-b6a9-645e8136fe1d" xmlns:ns3="eb2ca454-75d2-4ae0-bf54-20c717958e69" xmlns:ns4="aaacb922-5235-4a66-b188-303b9b46fbd7" xmlns:ns5="5bb015ba-01ed-4cd2-a58d-feded19c638a" targetNamespace="http://schemas.microsoft.com/office/2006/metadata/properties" ma:root="true" ma:fieldsID="d7fa19fec5dbe03746f6e3ce649c11b4" ns2:_="" ns3:_="" ns4:_="" ns5:_="">
    <xsd:import namespace="0f9fa326-da26-4ea8-b6a9-645e8136fe1d"/>
    <xsd:import namespace="eb2ca454-75d2-4ae0-bf54-20c717958e69"/>
    <xsd:import namespace="aaacb922-5235-4a66-b188-303b9b46fbd7"/>
    <xsd:import namespace="5bb015ba-01ed-4cd2-a58d-feded19c638a"/>
    <xsd:element name="properties">
      <xsd:complexType>
        <xsd:sequence>
          <xsd:element name="documentManagement">
            <xsd:complexType>
              <xsd:all>
                <xsd:element ref="ns2:c6f593ada1854b629148449de059396b" minOccurs="0"/>
                <xsd:element ref="ns3:TaxCatchAll" minOccurs="0"/>
                <xsd:element ref="ns3:TaxCatchAllLabel" minOccurs="0"/>
                <xsd:element ref="ns2:m817f42addf14c9a838da36e78800043" minOccurs="0"/>
                <xsd:element ref="ns2:h573c97cf80c4aa6b446c5363dc3ac94" minOccurs="0"/>
                <xsd:element ref="ns4:LegacyData" minOccurs="0"/>
                <xsd:element ref="ns3:_dlc_DocId" minOccurs="0"/>
                <xsd:element ref="ns3:_dlc_DocIdPersistId" minOccurs="0"/>
                <xsd:element ref="ns3:_dlc_DocIdUrl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LengthInSeconds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fa326-da26-4ea8-b6a9-645e8136fe1d" elementFormDefault="qualified">
    <xsd:import namespace="http://schemas.microsoft.com/office/2006/documentManagement/types"/>
    <xsd:import namespace="http://schemas.microsoft.com/office/infopath/2007/PartnerControls"/>
    <xsd:element name="c6f593ada1854b629148449de059396b" ma:index="8" nillable="true" ma:taxonomy="true" ma:internalName="c6f593ada1854b629148449de059396b" ma:taxonomyFieldName="KIM_GovernmentBody" ma:displayName="Government Body" ma:default="3;#BEIS|b386cac2-c28c-4db4-8fca-43733d0e74ef" ma:fieldId="{c6f593ad-a185-4b62-9148-449de059396b}" ma:sspId="9b0aeba9-2bce-41c2-8545-5d12d676a674" ma:termSetId="46784332-da01-4f4a-94fa-2a245cb438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17f42addf14c9a838da36e78800043" ma:index="12" nillable="true" ma:taxonomy="true" ma:internalName="m817f42addf14c9a838da36e78800043" ma:taxonomyFieldName="KIM_Function" ma:displayName="Function" ma:default="1;#Market Frameworks|db361646-3d9a-4f54-8678-364f608b5aeb" ma:fieldId="{6817f42a-ddf1-4c9a-838d-a36e78800043}" ma:sspId="9b0aeba9-2bce-41c2-8545-5d12d676a674" ma:termSetId="8a8c3714-5ee2-45f9-8c60-591b9d0702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573c97cf80c4aa6b446c5363dc3ac94" ma:index="14" nillable="true" ma:taxonomy="true" ma:internalName="h573c97cf80c4aa6b446c5363dc3ac94" ma:taxonomyFieldName="KIM_Activity" ma:displayName="Activity" ma:default="2;#Office for Product Safety and Standards|271773a7-7959-47a5-bcd7-be37cf870bbb" ma:fieldId="{1573c97c-f80c-4aa6-b446-c5363dc3ac94}" ma:sspId="9b0aeba9-2bce-41c2-8545-5d12d676a674" ma:termSetId="5c6dcaef-f335-486f-b10e-5a74f10247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ca454-75d2-4ae0-bf54-20c717958e69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8c9b8126-1584-464e-bbe4-97468f37a7b5}" ma:internalName="TaxCatchAll" ma:showField="CatchAllData" ma:web="eb2ca454-75d2-4ae0-bf54-20c717958e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8c9b8126-1584-464e-bbe4-97468f37a7b5}" ma:internalName="TaxCatchAllLabel" ma:readOnly="true" ma:showField="CatchAllDataLabel" ma:web="eb2ca454-75d2-4ae0-bf54-20c717958e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7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cb922-5235-4a66-b188-303b9b46fbd7" elementFormDefault="qualified">
    <xsd:import namespace="http://schemas.microsoft.com/office/2006/documentManagement/types"/>
    <xsd:import namespace="http://schemas.microsoft.com/office/infopath/2007/PartnerControls"/>
    <xsd:element name="LegacyData" ma:index="16" nillable="true" ma:displayName="Legacy Data" ma:internalName="Legacy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015ba-01ed-4cd2-a58d-feded19c63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94DBBC-C42C-4103-A7E7-4F2029899942}">
  <ds:schemaRefs>
    <ds:schemaRef ds:uri="http://schemas.microsoft.com/office/2006/metadata/properties"/>
    <ds:schemaRef ds:uri="http://schemas.microsoft.com/office/infopath/2007/PartnerControls"/>
    <ds:schemaRef ds:uri="b413c3fd-5a3b-4239-b985-69032e371c04"/>
    <ds:schemaRef ds:uri="b67a7830-db79-4a49-bf27-2aff92a2201a"/>
    <ds:schemaRef ds:uri="a172083e-e40c-4314-b43a-827352a1ed2c"/>
    <ds:schemaRef ds:uri="0063f72e-ace3-48fb-9c1f-5b513408b31f"/>
    <ds:schemaRef ds:uri="c963a4c1-1bb4-49f2-a011-9c776a7eed2a"/>
    <ds:schemaRef ds:uri="a8f60570-4bd3-4f2b-950b-a996de8ab151"/>
    <ds:schemaRef ds:uri="f5306899-96aa-46e9-8b25-112cc89a50d9"/>
    <ds:schemaRef ds:uri="c0e5669f-1bcb-499c-94e0-3ccb733d3d13"/>
    <ds:schemaRef ds:uri="de6b8f95-beb5-4493-a0eb-1cc3d0e5b323"/>
    <ds:schemaRef ds:uri="aaacb922-5235-4a66-b188-303b9b46fbd7"/>
    <ds:schemaRef ds:uri="eb2ca454-75d2-4ae0-bf54-20c717958e69"/>
    <ds:schemaRef ds:uri="0f9fa326-da26-4ea8-b6a9-645e8136fe1d"/>
  </ds:schemaRefs>
</ds:datastoreItem>
</file>

<file path=customXml/itemProps2.xml><?xml version="1.0" encoding="utf-8"?>
<ds:datastoreItem xmlns:ds="http://schemas.openxmlformats.org/officeDocument/2006/customXml" ds:itemID="{849F6D5A-757A-4B84-A69F-E3314EABD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79E3DD-941B-4355-8ECB-D1337A906DB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3FBD3D7-1262-4652-AFB1-26096E620B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9fa326-da26-4ea8-b6a9-645e8136fe1d"/>
    <ds:schemaRef ds:uri="eb2ca454-75d2-4ae0-bf54-20c717958e69"/>
    <ds:schemaRef ds:uri="aaacb922-5235-4a66-b188-303b9b46fbd7"/>
    <ds:schemaRef ds:uri="5bb015ba-01ed-4cd2-a58d-feded19c63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OPSS internal presentation template</Template>
  <TotalTime>205</TotalTime>
  <Words>619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Symbol</vt:lpstr>
      <vt:lpstr>Basis</vt:lpstr>
      <vt:lpstr>Online Marketplaces  Scottish Cross Party Group on Accident Prevention and Safety Awareness      </vt:lpstr>
      <vt:lpstr>Online Marketplaces – why are we taking steps</vt:lpstr>
      <vt:lpstr>Online Marketplaces – what are we doing?</vt:lpstr>
      <vt:lpstr>Online Marketplaces – test purchasing</vt:lpstr>
      <vt:lpstr>Online Marketplaces – Our approach to the large Online Marketplaces </vt:lpstr>
      <vt:lpstr>OMP - awareness</vt:lpstr>
      <vt:lpstr>PowerPoint Presentation</vt:lpstr>
    </vt:vector>
  </TitlesOfParts>
  <Company>BEIS OPSS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branding guide</dc:title>
  <dc:subject>Add subject</dc:subject>
  <dc:creator>Dove, Emily (Office for Product Safety and Standards)</dc:creator>
  <cp:keywords>Add keywords;BEIS; OPSS;6.5285</cp:keywords>
  <cp:lastModifiedBy>Ager2, Dennis (Office for Product Safety and Standards)</cp:lastModifiedBy>
  <cp:revision>40</cp:revision>
  <dcterms:created xsi:type="dcterms:W3CDTF">2022-01-11T15:45:44Z</dcterms:created>
  <dcterms:modified xsi:type="dcterms:W3CDTF">2022-06-07T14:47:26Z</dcterms:modified>
  <cp:category>BEIS OPSS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62f585-b40f-4ab9-bafe-39150f03d124_Enabled">
    <vt:lpwstr>true</vt:lpwstr>
  </property>
  <property fmtid="{D5CDD505-2E9C-101B-9397-08002B2CF9AE}" pid="3" name="MSIP_Label_ba62f585-b40f-4ab9-bafe-39150f03d124_SetDate">
    <vt:lpwstr>2021-05-11T12:31:27Z</vt:lpwstr>
  </property>
  <property fmtid="{D5CDD505-2E9C-101B-9397-08002B2CF9AE}" pid="4" name="MSIP_Label_ba62f585-b40f-4ab9-bafe-39150f03d124_Method">
    <vt:lpwstr>Standard</vt:lpwstr>
  </property>
  <property fmtid="{D5CDD505-2E9C-101B-9397-08002B2CF9AE}" pid="5" name="MSIP_Label_ba62f585-b40f-4ab9-bafe-39150f03d124_Name">
    <vt:lpwstr>OFFICIAL</vt:lpwstr>
  </property>
  <property fmtid="{D5CDD505-2E9C-101B-9397-08002B2CF9AE}" pid="6" name="MSIP_Label_ba62f585-b40f-4ab9-bafe-39150f03d124_SiteId">
    <vt:lpwstr>cbac7005-02c1-43eb-b497-e6492d1b2dd8</vt:lpwstr>
  </property>
  <property fmtid="{D5CDD505-2E9C-101B-9397-08002B2CF9AE}" pid="7" name="MSIP_Label_ba62f585-b40f-4ab9-bafe-39150f03d124_ActionId">
    <vt:lpwstr>418f2cd5-dcba-429d-80fa-6a0ba68923ae</vt:lpwstr>
  </property>
  <property fmtid="{D5CDD505-2E9C-101B-9397-08002B2CF9AE}" pid="8" name="MSIP_Label_ba62f585-b40f-4ab9-bafe-39150f03d124_ContentBits">
    <vt:lpwstr>0</vt:lpwstr>
  </property>
  <property fmtid="{D5CDD505-2E9C-101B-9397-08002B2CF9AE}" pid="9" name="ContentTypeId">
    <vt:lpwstr>0x0101004691A8DE0991884F8E90AD6474FC73730100133D0C9DB323054DBDF3B352C523E605</vt:lpwstr>
  </property>
  <property fmtid="{D5CDD505-2E9C-101B-9397-08002B2CF9AE}" pid="10" name="_dlc_DocIdItemGuid">
    <vt:lpwstr>b13a0f11-1efa-45ff-ada0-a2fd09a0eebf</vt:lpwstr>
  </property>
  <property fmtid="{D5CDD505-2E9C-101B-9397-08002B2CF9AE}" pid="11" name="Business Unit">
    <vt:lpwstr>24;#Markets|3f9a4c3d-9dd8-4004-9b95-0c6a748b868c</vt:lpwstr>
  </property>
  <property fmtid="{D5CDD505-2E9C-101B-9397-08002B2CF9AE}" pid="12" name="KIM_Activity">
    <vt:lpwstr>2;#Office for Product Safety and Standards|271773a7-7959-47a5-bcd7-be37cf870bbb</vt:lpwstr>
  </property>
  <property fmtid="{D5CDD505-2E9C-101B-9397-08002B2CF9AE}" pid="13" name="KIM_Function">
    <vt:lpwstr>1;#Market Frameworks|db361646-3d9a-4f54-8678-364f608b5aeb</vt:lpwstr>
  </property>
  <property fmtid="{D5CDD505-2E9C-101B-9397-08002B2CF9AE}" pid="14" name="_ExtendedDescription">
    <vt:lpwstr/>
  </property>
  <property fmtid="{D5CDD505-2E9C-101B-9397-08002B2CF9AE}" pid="15" name="KIM_GovernmentBody">
    <vt:lpwstr>3;#BEIS|b386cac2-c28c-4db4-8fca-43733d0e74ef</vt:lpwstr>
  </property>
</Properties>
</file>