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6" r:id="rId2"/>
    <p:sldId id="256" r:id="rId3"/>
    <p:sldId id="257" r:id="rId4"/>
    <p:sldId id="258" r:id="rId5"/>
    <p:sldId id="276" r:id="rId6"/>
    <p:sldId id="275" r:id="rId7"/>
    <p:sldId id="277" r:id="rId8"/>
    <p:sldId id="278" r:id="rId9"/>
    <p:sldId id="279" r:id="rId10"/>
    <p:sldId id="280" r:id="rId11"/>
    <p:sldId id="261" r:id="rId12"/>
    <p:sldId id="281" r:id="rId13"/>
    <p:sldId id="274" r:id="rId14"/>
    <p:sldId id="259" r:id="rId15"/>
    <p:sldId id="282" r:id="rId16"/>
    <p:sldId id="267" r:id="rId17"/>
    <p:sldId id="268" r:id="rId18"/>
    <p:sldId id="263" r:id="rId19"/>
    <p:sldId id="284" r:id="rId20"/>
    <p:sldId id="26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E85B9-B123-49EB-8A66-595616957462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6474C-D41D-4FB1-8714-2F2E87742A8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WHY an action group</a:t>
            </a:r>
          </a:p>
          <a:p>
            <a:r>
              <a:rPr lang="en-GB" dirty="0" smtClean="0"/>
              <a:t>We are a dying speciality  - sounds dramatic</a:t>
            </a:r>
            <a:r>
              <a:rPr lang="en-GB" baseline="0" dirty="0" smtClean="0"/>
              <a:t> but hopefully this presentation will illustrate why and why we feel that we have only a few years to turn things around.</a:t>
            </a:r>
          </a:p>
          <a:p>
            <a:r>
              <a:rPr lang="en-GB" baseline="0" dirty="0" smtClean="0"/>
              <a:t>SGs OH Review in 2019 – but no </a:t>
            </a:r>
            <a:r>
              <a:rPr lang="en-GB" baseline="0" dirty="0" err="1" smtClean="0"/>
              <a:t>actoin</a:t>
            </a:r>
            <a:r>
              <a:rPr lang="en-GB" baseline="0" dirty="0" smtClean="0"/>
              <a:t> has yet been taken</a:t>
            </a:r>
          </a:p>
          <a:p>
            <a:r>
              <a:rPr lang="en-GB" baseline="0" dirty="0" err="1" smtClean="0"/>
              <a:t>Heathly</a:t>
            </a:r>
            <a:r>
              <a:rPr lang="en-GB" baseline="0" dirty="0" smtClean="0"/>
              <a:t> Working Lives Team </a:t>
            </a:r>
            <a:r>
              <a:rPr lang="en-GB" baseline="0" dirty="0" err="1" smtClean="0"/>
              <a:t>pauseed</a:t>
            </a:r>
            <a:r>
              <a:rPr lang="en-GB" baseline="0" dirty="0" smtClean="0"/>
              <a:t> and </a:t>
            </a:r>
            <a:r>
              <a:rPr lang="en-GB" baseline="0" dirty="0" err="1" smtClean="0"/>
              <a:t>redepolyed</a:t>
            </a:r>
            <a:r>
              <a:rPr lang="en-GB" baseline="0" dirty="0" smtClean="0"/>
              <a:t> in covid pandemic with no prospect or sense that it will be re-instated</a:t>
            </a:r>
          </a:p>
          <a:p>
            <a:r>
              <a:rPr lang="en-GB" baseline="0" dirty="0" smtClean="0"/>
              <a:t>Therefore this is effectively a withdrawal of nationally funded OH services to the Small and Medium Sized Enterprises that employ over a million workers in Scotland, meaning that even less than the current 50% of workers in Scotland that have access to OH Services will do so going forward, unless action is taken at government / strategic level</a:t>
            </a:r>
          </a:p>
          <a:p>
            <a:r>
              <a:rPr lang="en-GB" baseline="0" dirty="0" smtClean="0"/>
              <a:t>The covid pandemic has shone a light on the value and need for OH services for worker health and health protection more than ever before and going forward there is a need to strengthen these services rather than see them wither on the vine like HWL</a:t>
            </a:r>
          </a:p>
          <a:p>
            <a:r>
              <a:rPr lang="en-GB" baseline="0" dirty="0" smtClean="0"/>
              <a:t>There is an aging workforce in OH specialists both nursing and medical and a crisis in training, this needs a focus and resourced as is happening in England where there is currently a ‘Growing Occupational Health ‘ initiative with £100 millions resourcing by </a:t>
            </a:r>
            <a:r>
              <a:rPr lang="en-GB" baseline="0" dirty="0" err="1" smtClean="0"/>
              <a:t>NHSEngland</a:t>
            </a:r>
            <a:r>
              <a:rPr lang="en-GB" baseline="0" dirty="0" smtClean="0"/>
              <a:t> and Improvement looking at developing OH leaders, increasing training posts and pilot projects in OH service delivery </a:t>
            </a:r>
          </a:p>
          <a:p>
            <a:r>
              <a:rPr lang="en-GB" baseline="0" dirty="0" smtClean="0"/>
              <a:t>Scotland used to be the leading UK nation in worker health, but now it is lagging behind</a:t>
            </a:r>
          </a:p>
          <a:p>
            <a:r>
              <a:rPr lang="en-GB" baseline="0" dirty="0" smtClean="0"/>
              <a:t>In fact it has the lowest provision of OH in the developed world</a:t>
            </a:r>
          </a:p>
          <a:p>
            <a:r>
              <a:rPr lang="en-GB" baseline="0" dirty="0" smtClean="0"/>
              <a:t>So </a:t>
            </a:r>
            <a:r>
              <a:rPr lang="en-GB" baseline="0" dirty="0" err="1" smtClean="0"/>
              <a:t>wjhat</a:t>
            </a:r>
            <a:r>
              <a:rPr lang="en-GB" baseline="0" dirty="0" smtClean="0"/>
              <a:t> are we wanting to achieve as an action group?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We need a place to sit strategically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We need resourcing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We would like to see universal access to occupational health services for all Scottish Workers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We would like to see a new centre for health and Work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We would like to work in partnership to achieve our goals and bring OH services in Scotland back from the brink of extinction</a:t>
            </a:r>
          </a:p>
          <a:p>
            <a:pPr marL="228600" indent="-228600">
              <a:buAutoNum type="arabicParenR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6474C-D41D-4FB1-8714-2F2E87742A82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6474C-D41D-4FB1-8714-2F2E87742A82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6474C-D41D-4FB1-8714-2F2E87742A82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6474C-D41D-4FB1-8714-2F2E87742A8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6474C-D41D-4FB1-8714-2F2E87742A82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6474C-D41D-4FB1-8714-2F2E87742A82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6474C-D41D-4FB1-8714-2F2E87742A82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2000"/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62469-90B2-4F1F-9A8F-B74296DCE074}" type="datetimeFigureOut">
              <a:rPr lang="en-GB" smtClean="0"/>
              <a:pPr/>
              <a:t>31/01/2022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68931-0A63-4837-B5C1-986459C991E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sue.blair@nhs.sco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8018"/>
          </a:xfrm>
        </p:spPr>
        <p:txBody>
          <a:bodyPr>
            <a:normAutofit fontScale="90000"/>
          </a:bodyPr>
          <a:lstStyle/>
          <a:p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ctr">
              <a:buNone/>
            </a:pPr>
            <a:endParaRPr lang="en-GB" sz="3600" dirty="0" smtClean="0"/>
          </a:p>
          <a:p>
            <a:pPr algn="ctr">
              <a:buNone/>
            </a:pPr>
            <a:r>
              <a:rPr lang="en-GB" sz="3600" dirty="0" smtClean="0"/>
              <a:t>A presentation to Cross Party Group on Accident Prevention and Safety Awareness 1</a:t>
            </a:r>
            <a:r>
              <a:rPr lang="en-GB" sz="3600" baseline="30000" dirty="0" smtClean="0"/>
              <a:t>st</a:t>
            </a:r>
            <a:r>
              <a:rPr lang="en-GB" sz="3600" dirty="0" smtClean="0"/>
              <a:t> Feb 2022</a:t>
            </a:r>
          </a:p>
          <a:p>
            <a:pPr algn="ctr">
              <a:buNone/>
            </a:pPr>
            <a:endParaRPr lang="en-GB" sz="1600" dirty="0" smtClean="0"/>
          </a:p>
          <a:p>
            <a:pPr algn="ctr">
              <a:buNone/>
            </a:pPr>
            <a:r>
              <a:rPr lang="en-GB" sz="2000" dirty="0" smtClean="0"/>
              <a:t>On behalf of</a:t>
            </a:r>
          </a:p>
          <a:p>
            <a:pPr algn="ctr">
              <a:buNone/>
            </a:pPr>
            <a:endParaRPr lang="en-GB" sz="3600" dirty="0"/>
          </a:p>
        </p:txBody>
      </p:sp>
      <p:pic>
        <p:nvPicPr>
          <p:cNvPr id="5" name="Picture 4" descr="Scottish Occupational Health Action Group Logo (3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717032"/>
            <a:ext cx="7632848" cy="1921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30026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0547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Rests at home, watches TV (gets depressed)</a:t>
            </a: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Wasting </a:t>
            </a: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 quadriceps (50%) and reduction in power both legs, pain at fracture site</a:t>
            </a: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At </a:t>
            </a: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six weeks starts </a:t>
            </a: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physiotherapy</a:t>
            </a:r>
            <a:endParaRPr lang="en-GB" altLang="en-US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Pain and weakness still a problem</a:t>
            </a: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GP advises job will be too much for him</a:t>
            </a: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Follow up hospital appointment – no discussion about work</a:t>
            </a: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Sacked -  on Benefits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Worklessness</a:t>
            </a:r>
            <a:r>
              <a:rPr lang="en-GB" dirty="0" smtClean="0"/>
              <a:t> – WHY important to avoid at all costs?</a:t>
            </a:r>
            <a:endParaRPr lang="en-GB" dirty="0"/>
          </a:p>
        </p:txBody>
      </p:sp>
      <p:pic>
        <p:nvPicPr>
          <p:cNvPr id="4" name="Content Placeholder 3" descr="1_Branded-pack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556792"/>
            <a:ext cx="3728575" cy="47368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 fontScale="90000"/>
          </a:bodyPr>
          <a:lstStyle/>
          <a:p>
            <a:pPr algn="l">
              <a:spcBef>
                <a:spcPct val="20000"/>
              </a:spcBef>
              <a:spcAft>
                <a:spcPct val="20000"/>
              </a:spcAft>
            </a:pPr>
            <a:r>
              <a:rPr lang="en-GB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Unemployment is bad for you: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-Loss of Income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¹</a:t>
            </a:r>
            <a:b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-Destructive on self-respect¹</a:t>
            </a:r>
            <a:b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-Risks of ill-health²</a:t>
            </a:r>
            <a:b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-The “psychosocial scar” persists³</a:t>
            </a:r>
            <a:b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-Trans-generational effects</a:t>
            </a:r>
            <a:b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4797152"/>
            <a:ext cx="4114800" cy="1329011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AutoNum type="arabicPeriod"/>
            </a:pPr>
            <a:r>
              <a:rPr kumimoji="1" lang="en-US" altLang="en-US" sz="1900" b="1" dirty="0" err="1" smtClean="0"/>
              <a:t>Winkelmann</a:t>
            </a:r>
            <a:r>
              <a:rPr kumimoji="1" lang="en-US" altLang="en-US" sz="1900" b="1" dirty="0" smtClean="0"/>
              <a:t> and </a:t>
            </a:r>
            <a:r>
              <a:rPr kumimoji="1" lang="en-US" altLang="en-US" sz="1900" b="1" dirty="0" err="1" smtClean="0"/>
              <a:t>Winkelmann</a:t>
            </a:r>
            <a:r>
              <a:rPr kumimoji="1" lang="en-US" altLang="en-US" sz="1900" b="1" dirty="0" smtClean="0"/>
              <a:t> 1996</a:t>
            </a:r>
          </a:p>
          <a:p>
            <a:pPr>
              <a:buFontTx/>
              <a:buAutoNum type="arabicPeriod"/>
            </a:pPr>
            <a:r>
              <a:rPr kumimoji="1" lang="en-US" altLang="en-US" sz="1900" b="1" dirty="0" smtClean="0"/>
              <a:t>Clark, </a:t>
            </a:r>
            <a:r>
              <a:rPr kumimoji="1" lang="en-US" altLang="en-US" sz="1900" b="1" dirty="0" err="1" smtClean="0"/>
              <a:t>Georgellis</a:t>
            </a:r>
            <a:r>
              <a:rPr kumimoji="1" lang="en-US" altLang="en-US" sz="1900" b="1" dirty="0" smtClean="0"/>
              <a:t>, </a:t>
            </a:r>
            <a:r>
              <a:rPr kumimoji="1" lang="en-US" altLang="en-US" sz="1900" b="1" dirty="0" err="1" smtClean="0"/>
              <a:t>Samfey</a:t>
            </a:r>
            <a:r>
              <a:rPr kumimoji="1" lang="en-US" altLang="en-US" sz="1900" b="1" dirty="0" smtClean="0"/>
              <a:t> 2001</a:t>
            </a:r>
          </a:p>
          <a:p>
            <a:pPr>
              <a:buFontTx/>
              <a:buAutoNum type="arabicPeriod"/>
            </a:pPr>
            <a:r>
              <a:rPr kumimoji="1" lang="en-US" altLang="en-US" sz="1900" b="1" dirty="0" smtClean="0"/>
              <a:t> Clark and Oswald 1996</a:t>
            </a:r>
          </a:p>
          <a:p>
            <a:pPr>
              <a:buFontTx/>
              <a:buAutoNum type="arabicPeriod"/>
            </a:pPr>
            <a:r>
              <a:rPr kumimoji="1" lang="en-US" altLang="en-US" sz="1900" b="1" dirty="0" smtClean="0"/>
              <a:t> </a:t>
            </a:r>
            <a:r>
              <a:rPr kumimoji="1" lang="en-US" altLang="en-US" sz="1900" b="1" dirty="0" err="1" smtClean="0"/>
              <a:t>Aylward</a:t>
            </a:r>
            <a:r>
              <a:rPr kumimoji="1" lang="en-US" altLang="en-US" sz="1900" b="1" dirty="0" smtClean="0"/>
              <a:t> 2006                                                                                        </a:t>
            </a:r>
            <a:endParaRPr kumimoji="1" lang="en-GB" altLang="en-US" sz="1900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Healthy Working Lives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One Stop Shop for all OH &amp; Safety Advice, free at the point of delivery</a:t>
            </a:r>
          </a:p>
          <a:p>
            <a:r>
              <a:rPr lang="en-GB" dirty="0" smtClean="0"/>
              <a:t>Single advice-line</a:t>
            </a:r>
          </a:p>
          <a:p>
            <a:r>
              <a:rPr lang="en-GB" dirty="0" smtClean="0"/>
              <a:t>Workplace visits</a:t>
            </a:r>
          </a:p>
          <a:p>
            <a:r>
              <a:rPr lang="en-GB" dirty="0" smtClean="0"/>
              <a:t>Access by SMEs</a:t>
            </a:r>
          </a:p>
          <a:p>
            <a:r>
              <a:rPr lang="en-GB" dirty="0" smtClean="0"/>
              <a:t>Training</a:t>
            </a:r>
          </a:p>
          <a:p>
            <a:r>
              <a:rPr lang="en-GB" dirty="0" smtClean="0"/>
              <a:t>National projects</a:t>
            </a:r>
          </a:p>
          <a:p>
            <a:r>
              <a:rPr lang="en-GB" dirty="0" smtClean="0"/>
              <a:t>Universal Access</a:t>
            </a:r>
            <a:endParaRPr lang="en-GB" dirty="0"/>
          </a:p>
        </p:txBody>
      </p:sp>
      <p:pic>
        <p:nvPicPr>
          <p:cNvPr id="4" name="Picture 3" descr="HWL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4221088"/>
            <a:ext cx="2962275" cy="15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OH not part of the NHS?</a:t>
            </a:r>
            <a:endParaRPr lang="en-GB" dirty="0"/>
          </a:p>
        </p:txBody>
      </p:sp>
      <p:pic>
        <p:nvPicPr>
          <p:cNvPr id="4" name="Content Placeholder 3" descr="image-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196752"/>
            <a:ext cx="4364303" cy="3273227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556792"/>
            <a:ext cx="3158997" cy="170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nhs-act-194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91880" y="3284984"/>
            <a:ext cx="1956809" cy="29352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does OH sit strategically?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Public Health Scotland? - NO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Fair Work Nation? - NO</a:t>
            </a:r>
            <a:endParaRPr lang="en-GB" dirty="0"/>
          </a:p>
        </p:txBody>
      </p:sp>
      <p:pic>
        <p:nvPicPr>
          <p:cNvPr id="7" name="Content Placeholder 3" descr="download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7544" y="2276872"/>
            <a:ext cx="3794085" cy="3096344"/>
          </a:xfrm>
          <a:prstGeom prst="rect">
            <a:avLst/>
          </a:prstGeom>
        </p:spPr>
      </p:pic>
      <p:pic>
        <p:nvPicPr>
          <p:cNvPr id="8" name="Content Placeholder 3" descr="download.pn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16016" y="2492896"/>
            <a:ext cx="3312367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health challenges for Scotland’s workforce in future?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Long covid – affecting 130,000 working age people, inadequate NHS services in Scotland and need for OH advice</a:t>
            </a:r>
          </a:p>
        </p:txBody>
      </p:sp>
      <p:pic>
        <p:nvPicPr>
          <p:cNvPr id="5" name="Picture 4" descr="long covid2.jf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3212976"/>
            <a:ext cx="5590976" cy="32518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en-GB" dirty="0" smtClean="0"/>
              <a:t>Home working without support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Aging population</a:t>
            </a:r>
          </a:p>
          <a:p>
            <a:pPr>
              <a:buNone/>
            </a:pPr>
            <a:endParaRPr lang="en-GB" dirty="0" smtClean="0"/>
          </a:p>
        </p:txBody>
      </p:sp>
      <p:pic>
        <p:nvPicPr>
          <p:cNvPr id="4" name="Picture 3" descr="WFH.jf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980728"/>
            <a:ext cx="2466975" cy="1847850"/>
          </a:xfrm>
          <a:prstGeom prst="rect">
            <a:avLst/>
          </a:prstGeom>
        </p:spPr>
      </p:pic>
      <p:pic>
        <p:nvPicPr>
          <p:cNvPr id="5" name="Picture 4" descr="aging worker.jf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4077072"/>
            <a:ext cx="2088232" cy="1368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challenges for OH?</a:t>
            </a:r>
            <a:endParaRPr lang="en-GB" dirty="0"/>
          </a:p>
        </p:txBody>
      </p:sp>
      <p:pic>
        <p:nvPicPr>
          <p:cNvPr id="6" name="Content Placeholder 5" descr="looking for people.jf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07704" y="1916832"/>
            <a:ext cx="4968552" cy="34411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need?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strategic home</a:t>
            </a:r>
            <a:endParaRPr lang="en-GB" dirty="0"/>
          </a:p>
        </p:txBody>
      </p:sp>
      <p:pic>
        <p:nvPicPr>
          <p:cNvPr id="7" name="Content Placeholder 6" descr="strategic home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9552" y="2852936"/>
            <a:ext cx="3672408" cy="1835745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With a view to: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Universal Access</a:t>
            </a:r>
          </a:p>
          <a:p>
            <a:r>
              <a:rPr lang="en-GB" dirty="0" smtClean="0"/>
              <a:t>Via an Occupational Health Service for Scotland based on HWL model</a:t>
            </a:r>
          </a:p>
          <a:p>
            <a:r>
              <a:rPr lang="en-GB" dirty="0" smtClean="0"/>
              <a:t>Provide a centre for health and work with OH academia and benchmarking OHS</a:t>
            </a:r>
          </a:p>
          <a:p>
            <a:r>
              <a:rPr lang="en-GB" dirty="0" smtClean="0"/>
              <a:t>Attract OH people and fund OH training for the future of Scotland’s workforce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5300" dirty="0" smtClean="0"/>
              <a:t>The Need for Occupational Health at Work in Scotland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smtClean="0"/>
              <a:t>Dr Sue Blair </a:t>
            </a:r>
            <a:r>
              <a:rPr lang="en-GB" b="1" dirty="0" err="1" smtClean="0"/>
              <a:t>MBChB</a:t>
            </a:r>
            <a:r>
              <a:rPr lang="en-GB" b="1" dirty="0" smtClean="0"/>
              <a:t> FFOM</a:t>
            </a:r>
          </a:p>
          <a:p>
            <a:r>
              <a:rPr lang="en-GB" b="1" dirty="0" smtClean="0"/>
              <a:t>Consultant in Occupational Medicine NHS Fife</a:t>
            </a:r>
          </a:p>
          <a:p>
            <a:r>
              <a:rPr lang="en-GB" b="1" dirty="0" smtClean="0"/>
              <a:t>Specialty Adviser to Chief Medical Officer</a:t>
            </a:r>
          </a:p>
          <a:p>
            <a:r>
              <a:rPr lang="en-GB" b="1" dirty="0" smtClean="0"/>
              <a:t>Faculty of Occupational Medicine, Scottish Convener</a:t>
            </a:r>
          </a:p>
          <a:p>
            <a:pPr algn="l"/>
            <a:endParaRPr lang="en-GB" b="1" dirty="0"/>
          </a:p>
        </p:txBody>
      </p:sp>
      <p:pic>
        <p:nvPicPr>
          <p:cNvPr id="4" name="Picture 3" descr="Scottish Occupational Health Action Group Logo (3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5229200"/>
            <a:ext cx="3580953" cy="1057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/>
          </a:bodyPr>
          <a:lstStyle/>
          <a:p>
            <a:r>
              <a:rPr lang="en-GB" dirty="0" smtClean="0"/>
              <a:t>Thank you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algn="ctr">
              <a:buNone/>
            </a:pPr>
            <a:r>
              <a:rPr lang="en-GB" dirty="0" smtClean="0"/>
              <a:t>Dr Sue Blair </a:t>
            </a:r>
            <a:r>
              <a:rPr lang="en-GB" dirty="0" err="1" smtClean="0"/>
              <a:t>MBChB</a:t>
            </a:r>
            <a:r>
              <a:rPr lang="en-GB" dirty="0" smtClean="0"/>
              <a:t>, FFOM</a:t>
            </a:r>
          </a:p>
          <a:p>
            <a:pPr algn="ctr">
              <a:buNone/>
            </a:pPr>
            <a:r>
              <a:rPr lang="en-GB" dirty="0" smtClean="0"/>
              <a:t>    </a:t>
            </a:r>
            <a:r>
              <a:rPr lang="en-GB" dirty="0" smtClean="0">
                <a:hlinkClick r:id="rId2"/>
              </a:rPr>
              <a:t>sue.blair@nhs.scot</a:t>
            </a:r>
            <a:endParaRPr lang="en-GB" dirty="0" smtClean="0"/>
          </a:p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/>
              <a:t>On behalf of SOHAG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SOHAG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Prof Ewan Macdonald OBE, </a:t>
            </a:r>
            <a:r>
              <a:rPr lang="en-GB" dirty="0" err="1" smtClean="0"/>
              <a:t>UoG</a:t>
            </a:r>
            <a:r>
              <a:rPr lang="en-GB" dirty="0" smtClean="0"/>
              <a:t>, HWL, Chair of SOHAG</a:t>
            </a:r>
          </a:p>
          <a:p>
            <a:r>
              <a:rPr lang="en-GB" dirty="0" smtClean="0"/>
              <a:t>Marisa Stevenson, Academic OHN Lead, UWS</a:t>
            </a:r>
          </a:p>
          <a:p>
            <a:r>
              <a:rPr lang="en-GB" dirty="0" smtClean="0"/>
              <a:t>Alastair Leckie, NHS Lothian &amp; Assoc PGD NES</a:t>
            </a:r>
          </a:p>
          <a:p>
            <a:r>
              <a:rPr lang="en-GB" dirty="0" smtClean="0"/>
              <a:t>Robert Atkinson, Lead Health &amp; Work Services, PHS</a:t>
            </a:r>
          </a:p>
          <a:p>
            <a:r>
              <a:rPr lang="en-GB" dirty="0" smtClean="0"/>
              <a:t>Mairi Gaffney, Head of OH, NSS</a:t>
            </a:r>
          </a:p>
          <a:p>
            <a:r>
              <a:rPr lang="en-GB" dirty="0" smtClean="0"/>
              <a:t>Sarah Jones, HSE</a:t>
            </a:r>
          </a:p>
          <a:p>
            <a:r>
              <a:rPr lang="en-GB" dirty="0" smtClean="0"/>
              <a:t>Prof Drushca Lalloo, </a:t>
            </a:r>
            <a:r>
              <a:rPr lang="en-GB" dirty="0" err="1" smtClean="0"/>
              <a:t>UoG</a:t>
            </a:r>
            <a:r>
              <a:rPr lang="en-GB" dirty="0" smtClean="0"/>
              <a:t> &amp; private sector OH</a:t>
            </a:r>
          </a:p>
          <a:p>
            <a:r>
              <a:rPr lang="en-GB" dirty="0" err="1" smtClean="0"/>
              <a:t>Oli</a:t>
            </a:r>
            <a:r>
              <a:rPr lang="en-GB" dirty="0" smtClean="0"/>
              <a:t> </a:t>
            </a:r>
            <a:r>
              <a:rPr lang="en-GB" dirty="0" err="1" smtClean="0"/>
              <a:t>Asatiani</a:t>
            </a:r>
            <a:r>
              <a:rPr lang="en-GB" dirty="0" smtClean="0"/>
              <a:t>, Chair SOM Scotland &amp; private sector</a:t>
            </a:r>
          </a:p>
          <a:p>
            <a:r>
              <a:rPr lang="en-GB" dirty="0" smtClean="0"/>
              <a:t>Sue Blair, NHS Fife &amp; FOM &amp; SACMO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Occupational Health?</a:t>
            </a:r>
            <a:endParaRPr lang="en-GB" dirty="0"/>
          </a:p>
        </p:txBody>
      </p:sp>
      <p:pic>
        <p:nvPicPr>
          <p:cNvPr id="4" name="Content Placeholder 3" descr="FEATURE-IMAGE-Work-and-Health_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7606" y="1600200"/>
            <a:ext cx="806878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Universal Access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100811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World Health Organisation (WHO) and International Labour Organisation (ILO) 1994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i="1" dirty="0" smtClean="0"/>
              <a:t>“Fundamental right of each worker to the highest attainable standard of health”.</a:t>
            </a:r>
            <a:endParaRPr lang="en-GB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WHO Global Strategy and World Health Assembly 1994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“A</a:t>
            </a:r>
            <a:r>
              <a:rPr lang="en-GB" i="1" dirty="0" smtClean="0"/>
              <a:t>ccess to occupational health services should be ensured for all workers of the world irrespective of age, sex, nationality, occupation, type of employment or size or location of the workplace”</a:t>
            </a:r>
            <a:r>
              <a:rPr lang="en-GB" dirty="0" smtClean="0"/>
              <a:t>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impact?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Health on Safety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Chronic conditions – epilepsy/ diabetes/ cardiac</a:t>
            </a:r>
          </a:p>
          <a:p>
            <a:r>
              <a:rPr lang="en-GB" dirty="0" smtClean="0"/>
              <a:t>Mental health/alcohol</a:t>
            </a:r>
          </a:p>
          <a:p>
            <a:r>
              <a:rPr lang="en-GB" dirty="0" err="1" smtClean="0"/>
              <a:t>Neurodiversity</a:t>
            </a:r>
            <a:endParaRPr lang="en-GB" dirty="0" smtClean="0"/>
          </a:p>
          <a:p>
            <a:r>
              <a:rPr lang="en-GB" dirty="0" smtClean="0"/>
              <a:t>Long covid - fatigue/SOB/performance/ cognition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Work on health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Workplace injury/accidents</a:t>
            </a:r>
          </a:p>
          <a:p>
            <a:pPr>
              <a:buNone/>
            </a:pPr>
            <a:r>
              <a:rPr lang="en-GB" dirty="0" smtClean="0"/>
              <a:t>     41,000 annually in Scotland and 17 deaths in 20/21 </a:t>
            </a:r>
            <a:r>
              <a:rPr lang="en-GB" baseline="-25000" dirty="0" smtClean="0"/>
              <a:t>(HSE)</a:t>
            </a:r>
          </a:p>
          <a:p>
            <a:r>
              <a:rPr lang="en-GB" dirty="0" smtClean="0"/>
              <a:t>Covid infection from workplace exposure </a:t>
            </a:r>
          </a:p>
          <a:p>
            <a:r>
              <a:rPr lang="en-GB" dirty="0" smtClean="0"/>
              <a:t>Covid-risk: Covid-age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4040188" cy="648072"/>
          </a:xfrm>
        </p:spPr>
        <p:txBody>
          <a:bodyPr/>
          <a:lstStyle/>
          <a:p>
            <a:r>
              <a:rPr lang="en-GB" dirty="0" smtClean="0"/>
              <a:t>  Jimmy    45y Wife &amp; 2 kids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Contractor</a:t>
            </a:r>
          </a:p>
          <a:p>
            <a:endParaRPr lang="en-GB" dirty="0" smtClean="0"/>
          </a:p>
          <a:p>
            <a:r>
              <a:rPr lang="en-GB" dirty="0" smtClean="0"/>
              <a:t>Minimal Health and Safety </a:t>
            </a:r>
            <a:r>
              <a:rPr lang="en-GB" dirty="0" smtClean="0"/>
              <a:t>training</a:t>
            </a:r>
          </a:p>
          <a:p>
            <a:endParaRPr lang="en-GB" dirty="0" smtClean="0"/>
          </a:p>
          <a:p>
            <a:r>
              <a:rPr lang="en-GB" dirty="0" smtClean="0"/>
              <a:t>Minimal access to OH &amp;S advice via </a:t>
            </a:r>
            <a:r>
              <a:rPr lang="en-GB" dirty="0" smtClean="0"/>
              <a:t>employer</a:t>
            </a:r>
          </a:p>
          <a:p>
            <a:endParaRPr lang="en-GB" dirty="0" smtClean="0"/>
          </a:p>
          <a:p>
            <a:r>
              <a:rPr lang="en-GB" dirty="0" smtClean="0"/>
              <a:t>No </a:t>
            </a:r>
            <a:r>
              <a:rPr lang="en-GB" dirty="0" smtClean="0"/>
              <a:t>safe systems of work</a:t>
            </a:r>
            <a:endParaRPr lang="en-GB" dirty="0"/>
          </a:p>
        </p:txBody>
      </p:sp>
      <p:pic>
        <p:nvPicPr>
          <p:cNvPr id="7" name="Picture 3" descr="_110139_road_digg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1998048"/>
            <a:ext cx="3456384" cy="4147661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Jimmy 45y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Health issues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Early noise-induced hearing loss</a:t>
            </a:r>
          </a:p>
          <a:p>
            <a:r>
              <a:rPr lang="en-GB" dirty="0" smtClean="0"/>
              <a:t>Early vibration white finger</a:t>
            </a:r>
          </a:p>
          <a:p>
            <a:r>
              <a:rPr lang="en-GB" dirty="0" smtClean="0"/>
              <a:t>Several eye injuries in the past</a:t>
            </a:r>
          </a:p>
          <a:p>
            <a:r>
              <a:rPr lang="en-GB" dirty="0" smtClean="0"/>
              <a:t>Irritant dermatitis from exposure to cement and friction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Osteoarthritis of spine, shoulders, elbows and </a:t>
            </a:r>
            <a:r>
              <a:rPr lang="en-GB" dirty="0" smtClean="0"/>
              <a:t>knees</a:t>
            </a:r>
          </a:p>
          <a:p>
            <a:endParaRPr lang="en-GB" dirty="0" smtClean="0"/>
          </a:p>
          <a:p>
            <a:r>
              <a:rPr lang="en-GB" dirty="0" smtClean="0"/>
              <a:t>Past back </a:t>
            </a:r>
            <a:r>
              <a:rPr lang="en-GB" dirty="0" smtClean="0"/>
              <a:t>injury</a:t>
            </a:r>
          </a:p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 smtClean="0"/>
              <a:t>broken bone in </a:t>
            </a:r>
            <a:r>
              <a:rPr lang="en-GB" dirty="0" smtClean="0"/>
              <a:t>hand</a:t>
            </a:r>
          </a:p>
          <a:p>
            <a:endParaRPr lang="en-GB" dirty="0" smtClean="0"/>
          </a:p>
          <a:p>
            <a:r>
              <a:rPr lang="en-GB" dirty="0" smtClean="0"/>
              <a:t>Getting “a bit past it”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He has an accident </a:t>
            </a: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at work – pipe</a:t>
            </a: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</a:t>
            </a: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actures </a:t>
            </a: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 right tibia and fibula</a:t>
            </a: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Taken to </a:t>
            </a: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hospital – great treatment</a:t>
            </a:r>
          </a:p>
          <a:p>
            <a:pPr>
              <a:spcBef>
                <a:spcPct val="0"/>
              </a:spcBef>
              <a:buNone/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but</a:t>
            </a:r>
            <a:endParaRPr lang="en-GB" altLang="en-US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No record of job in the hospital notes</a:t>
            </a: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No physiotherapy</a:t>
            </a: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Gets sickness certificate</a:t>
            </a:r>
          </a:p>
          <a:p>
            <a:pPr>
              <a:spcBef>
                <a:spcPct val="0"/>
              </a:spcBef>
            </a:pPr>
            <a:r>
              <a:rPr lang="en-GB" alt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No guidance about rehabilitation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984</Words>
  <Application>Microsoft Office PowerPoint</Application>
  <PresentationFormat>On-screen Show (4:3)</PresentationFormat>
  <Paragraphs>140</Paragraphs>
  <Slides>20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The Need for Occupational Health at Work in Scotland  </vt:lpstr>
      <vt:lpstr>SOHAG</vt:lpstr>
      <vt:lpstr>WHAT is Occupational Health?</vt:lpstr>
      <vt:lpstr>Universal Access</vt:lpstr>
      <vt:lpstr>WHAT impact?</vt:lpstr>
      <vt:lpstr>Case Study</vt:lpstr>
      <vt:lpstr>Case Study Jimmy 45y</vt:lpstr>
      <vt:lpstr>Slide 9</vt:lpstr>
      <vt:lpstr>Slide 10</vt:lpstr>
      <vt:lpstr>Worklessness – WHY important to avoid at all costs?</vt:lpstr>
      <vt:lpstr>Unemployment is bad for you:    -Loss of Income¹  -Destructive on self-respect¹  -Risks of ill-health²  -The “psychosocial scar” persists³  -Trans-generational effects </vt:lpstr>
      <vt:lpstr> Healthy Working Lives </vt:lpstr>
      <vt:lpstr>WHY is OH not part of the NHS?</vt:lpstr>
      <vt:lpstr>Where does OH sit strategically?</vt:lpstr>
      <vt:lpstr>What health challenges for Scotland’s workforce in future?</vt:lpstr>
      <vt:lpstr>Slide 17</vt:lpstr>
      <vt:lpstr>WHAT are the challenges for OH?</vt:lpstr>
      <vt:lpstr>What do we need?</vt:lpstr>
      <vt:lpstr>Thank you </vt:lpstr>
    </vt:vector>
  </TitlesOfParts>
  <Company>NHS FIFE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s.blair</dc:creator>
  <cp:lastModifiedBy>s.blair</cp:lastModifiedBy>
  <cp:revision>90</cp:revision>
  <dcterms:created xsi:type="dcterms:W3CDTF">2022-01-24T16:15:16Z</dcterms:created>
  <dcterms:modified xsi:type="dcterms:W3CDTF">2022-01-31T11:13:04Z</dcterms:modified>
</cp:coreProperties>
</file>