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1.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2"/>
    <p:sldMasterId id="2147483660" r:id="rId3"/>
    <p:sldMasterId id="2147483663" r:id="rId4"/>
  </p:sldMasterIdLst>
  <p:notesMasterIdLst>
    <p:notesMasterId r:id="rId51"/>
  </p:notesMasterIdLst>
  <p:sldIdLst>
    <p:sldId id="263" r:id="rId5"/>
    <p:sldId id="329" r:id="rId6"/>
    <p:sldId id="319" r:id="rId7"/>
    <p:sldId id="297" r:id="rId8"/>
    <p:sldId id="320" r:id="rId9"/>
    <p:sldId id="327" r:id="rId10"/>
    <p:sldId id="331" r:id="rId11"/>
    <p:sldId id="325" r:id="rId12"/>
    <p:sldId id="326" r:id="rId13"/>
    <p:sldId id="334" r:id="rId14"/>
    <p:sldId id="332" r:id="rId15"/>
    <p:sldId id="333" r:id="rId16"/>
    <p:sldId id="328" r:id="rId17"/>
    <p:sldId id="335" r:id="rId18"/>
    <p:sldId id="336" r:id="rId19"/>
    <p:sldId id="337" r:id="rId20"/>
    <p:sldId id="338" r:id="rId21"/>
    <p:sldId id="339" r:id="rId22"/>
    <p:sldId id="340" r:id="rId23"/>
    <p:sldId id="341" r:id="rId24"/>
    <p:sldId id="342" r:id="rId25"/>
    <p:sldId id="343" r:id="rId26"/>
    <p:sldId id="344" r:id="rId27"/>
    <p:sldId id="345" r:id="rId28"/>
    <p:sldId id="346" r:id="rId29"/>
    <p:sldId id="347" r:id="rId30"/>
    <p:sldId id="348" r:id="rId31"/>
    <p:sldId id="359" r:id="rId32"/>
    <p:sldId id="360" r:id="rId33"/>
    <p:sldId id="361" r:id="rId34"/>
    <p:sldId id="362" r:id="rId35"/>
    <p:sldId id="363" r:id="rId36"/>
    <p:sldId id="364" r:id="rId37"/>
    <p:sldId id="365" r:id="rId38"/>
    <p:sldId id="366" r:id="rId39"/>
    <p:sldId id="367" r:id="rId40"/>
    <p:sldId id="368" r:id="rId41"/>
    <p:sldId id="350" r:id="rId42"/>
    <p:sldId id="351" r:id="rId43"/>
    <p:sldId id="352" r:id="rId44"/>
    <p:sldId id="353" r:id="rId45"/>
    <p:sldId id="354" r:id="rId46"/>
    <p:sldId id="355" r:id="rId47"/>
    <p:sldId id="356" r:id="rId48"/>
    <p:sldId id="357" r:id="rId49"/>
    <p:sldId id="358" r:id="rId50"/>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47" autoAdjust="0"/>
    <p:restoredTop sz="75196" autoAdjust="0"/>
  </p:normalViewPr>
  <p:slideViewPr>
    <p:cSldViewPr>
      <p:cViewPr varScale="1">
        <p:scale>
          <a:sx n="51" d="100"/>
          <a:sy n="51" d="100"/>
        </p:scale>
        <p:origin x="1656" y="5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4632E9-B2B0-9B4C-BD39-207E09B7BD8B}" type="doc">
      <dgm:prSet loTypeId="urn:microsoft.com/office/officeart/2005/8/layout/venn1" loCatId="" qsTypeId="urn:microsoft.com/office/officeart/2005/8/quickstyle/simple4" qsCatId="simple" csTypeId="urn:microsoft.com/office/officeart/2005/8/colors/accent1_2" csCatId="accent1" phldr="1"/>
      <dgm:spPr/>
    </dgm:pt>
    <dgm:pt modelId="{8AF275B1-4589-6F44-8ABC-EEA3AB1959B3}">
      <dgm:prSet phldrT="[Text]" custT="1"/>
      <dgm:spPr/>
      <dgm:t>
        <a:bodyPr/>
        <a:lstStyle/>
        <a:p>
          <a:r>
            <a:rPr lang="en-US" sz="2000" dirty="0">
              <a:solidFill>
                <a:srgbClr val="FFFF00"/>
              </a:solidFill>
            </a:rPr>
            <a:t>Child </a:t>
          </a:r>
        </a:p>
      </dgm:t>
    </dgm:pt>
    <dgm:pt modelId="{0C50CB60-52A7-8F44-8813-73A95D2014BC}" type="parTrans" cxnId="{E42D68AC-E8A1-CC43-AD04-ECC9E0B20E5F}">
      <dgm:prSet/>
      <dgm:spPr/>
      <dgm:t>
        <a:bodyPr/>
        <a:lstStyle/>
        <a:p>
          <a:endParaRPr lang="en-US"/>
        </a:p>
      </dgm:t>
    </dgm:pt>
    <dgm:pt modelId="{67799FC9-FD42-1A42-A614-C65F4763F91D}" type="sibTrans" cxnId="{E42D68AC-E8A1-CC43-AD04-ECC9E0B20E5F}">
      <dgm:prSet/>
      <dgm:spPr/>
      <dgm:t>
        <a:bodyPr/>
        <a:lstStyle/>
        <a:p>
          <a:endParaRPr lang="en-US"/>
        </a:p>
      </dgm:t>
    </dgm:pt>
    <dgm:pt modelId="{A4355CB4-C043-9E43-B8BC-73393B85659A}">
      <dgm:prSet phldrT="[Text]" custT="1"/>
      <dgm:spPr/>
      <dgm:t>
        <a:bodyPr/>
        <a:lstStyle/>
        <a:p>
          <a:r>
            <a:rPr lang="en-US" sz="2000" dirty="0">
              <a:solidFill>
                <a:srgbClr val="FFFF00"/>
              </a:solidFill>
            </a:rPr>
            <a:t>Parents/</a:t>
          </a:r>
        </a:p>
        <a:p>
          <a:r>
            <a:rPr lang="en-US" sz="2000" dirty="0">
              <a:solidFill>
                <a:srgbClr val="FFFF00"/>
              </a:solidFill>
            </a:rPr>
            <a:t>Guardians</a:t>
          </a:r>
          <a:r>
            <a:rPr lang="en-US" sz="1600" dirty="0"/>
            <a:t> </a:t>
          </a:r>
        </a:p>
      </dgm:t>
    </dgm:pt>
    <dgm:pt modelId="{FCCCD210-6408-7645-85C9-E74328802233}" type="parTrans" cxnId="{F4184056-A750-C14B-805E-B186643B34E9}">
      <dgm:prSet/>
      <dgm:spPr/>
      <dgm:t>
        <a:bodyPr/>
        <a:lstStyle/>
        <a:p>
          <a:endParaRPr lang="en-US"/>
        </a:p>
      </dgm:t>
    </dgm:pt>
    <dgm:pt modelId="{45CD71E9-5250-A94C-9D0D-E8765F9B0FDB}" type="sibTrans" cxnId="{F4184056-A750-C14B-805E-B186643B34E9}">
      <dgm:prSet/>
      <dgm:spPr/>
      <dgm:t>
        <a:bodyPr/>
        <a:lstStyle/>
        <a:p>
          <a:endParaRPr lang="en-US"/>
        </a:p>
      </dgm:t>
    </dgm:pt>
    <dgm:pt modelId="{6826C0E2-B5AF-104C-8CEB-CA7462927A39}">
      <dgm:prSet phldrT="[Text]" custT="1"/>
      <dgm:spPr/>
      <dgm:t>
        <a:bodyPr/>
        <a:lstStyle/>
        <a:p>
          <a:pPr algn="ctr"/>
          <a:r>
            <a:rPr lang="en-US" sz="2000" dirty="0">
              <a:solidFill>
                <a:srgbClr val="FFFF00"/>
              </a:solidFill>
            </a:rPr>
            <a:t>Siblings</a:t>
          </a:r>
          <a:r>
            <a:rPr lang="en-US" sz="1600" dirty="0">
              <a:solidFill>
                <a:srgbClr val="FFFF00"/>
              </a:solidFill>
            </a:rPr>
            <a:t> </a:t>
          </a:r>
        </a:p>
      </dgm:t>
    </dgm:pt>
    <dgm:pt modelId="{5F058FAB-6BE0-C24E-BBC7-0A84FF65606D}" type="parTrans" cxnId="{8964231F-231A-FB4F-8AB4-22374E26A529}">
      <dgm:prSet/>
      <dgm:spPr/>
      <dgm:t>
        <a:bodyPr/>
        <a:lstStyle/>
        <a:p>
          <a:endParaRPr lang="en-US"/>
        </a:p>
      </dgm:t>
    </dgm:pt>
    <dgm:pt modelId="{52A83007-11A7-D84E-91CF-59CC4F6F3477}" type="sibTrans" cxnId="{8964231F-231A-FB4F-8AB4-22374E26A529}">
      <dgm:prSet/>
      <dgm:spPr/>
      <dgm:t>
        <a:bodyPr/>
        <a:lstStyle/>
        <a:p>
          <a:endParaRPr lang="en-US"/>
        </a:p>
      </dgm:t>
    </dgm:pt>
    <dgm:pt modelId="{08C8522B-E576-8149-B2C1-43C56A6EA904}" type="pres">
      <dgm:prSet presAssocID="{E04632E9-B2B0-9B4C-BD39-207E09B7BD8B}" presName="compositeShape" presStyleCnt="0">
        <dgm:presLayoutVars>
          <dgm:chMax val="7"/>
          <dgm:dir/>
          <dgm:resizeHandles val="exact"/>
        </dgm:presLayoutVars>
      </dgm:prSet>
      <dgm:spPr/>
    </dgm:pt>
    <dgm:pt modelId="{85EE9C24-8BFE-BA48-BF63-07972774AA32}" type="pres">
      <dgm:prSet presAssocID="{8AF275B1-4589-6F44-8ABC-EEA3AB1959B3}" presName="circ1" presStyleLbl="vennNode1" presStyleIdx="0" presStyleCnt="3" custLinFactNeighborX="1180" custLinFactNeighborY="-2470"/>
      <dgm:spPr/>
      <dgm:t>
        <a:bodyPr/>
        <a:lstStyle/>
        <a:p>
          <a:endParaRPr lang="en-US"/>
        </a:p>
      </dgm:t>
    </dgm:pt>
    <dgm:pt modelId="{EE208484-A581-4C48-8C0D-49159FE17DA3}" type="pres">
      <dgm:prSet presAssocID="{8AF275B1-4589-6F44-8ABC-EEA3AB1959B3}" presName="circ1Tx" presStyleLbl="revTx" presStyleIdx="0" presStyleCnt="0">
        <dgm:presLayoutVars>
          <dgm:chMax val="0"/>
          <dgm:chPref val="0"/>
          <dgm:bulletEnabled val="1"/>
        </dgm:presLayoutVars>
      </dgm:prSet>
      <dgm:spPr/>
      <dgm:t>
        <a:bodyPr/>
        <a:lstStyle/>
        <a:p>
          <a:endParaRPr lang="en-US"/>
        </a:p>
      </dgm:t>
    </dgm:pt>
    <dgm:pt modelId="{B039BC70-6CCE-044A-B39E-221FEF05B2ED}" type="pres">
      <dgm:prSet presAssocID="{A4355CB4-C043-9E43-B8BC-73393B85659A}" presName="circ2" presStyleLbl="vennNode1" presStyleIdx="1" presStyleCnt="3" custScaleX="102754" custLinFactNeighborX="5341" custLinFactNeighborY="-10993"/>
      <dgm:spPr/>
      <dgm:t>
        <a:bodyPr/>
        <a:lstStyle/>
        <a:p>
          <a:endParaRPr lang="en-US"/>
        </a:p>
      </dgm:t>
    </dgm:pt>
    <dgm:pt modelId="{02556875-EC57-B843-8B31-451AB65250B7}" type="pres">
      <dgm:prSet presAssocID="{A4355CB4-C043-9E43-B8BC-73393B85659A}" presName="circ2Tx" presStyleLbl="revTx" presStyleIdx="0" presStyleCnt="0">
        <dgm:presLayoutVars>
          <dgm:chMax val="0"/>
          <dgm:chPref val="0"/>
          <dgm:bulletEnabled val="1"/>
        </dgm:presLayoutVars>
      </dgm:prSet>
      <dgm:spPr/>
      <dgm:t>
        <a:bodyPr/>
        <a:lstStyle/>
        <a:p>
          <a:endParaRPr lang="en-US"/>
        </a:p>
      </dgm:t>
    </dgm:pt>
    <dgm:pt modelId="{9BBEEA71-4BF8-A449-A0C8-48FE2665E6A5}" type="pres">
      <dgm:prSet presAssocID="{6826C0E2-B5AF-104C-8CEB-CA7462927A39}" presName="circ3" presStyleLbl="vennNode1" presStyleIdx="2" presStyleCnt="3" custLinFactNeighborX="-3297" custLinFactNeighborY="-10325"/>
      <dgm:spPr/>
      <dgm:t>
        <a:bodyPr/>
        <a:lstStyle/>
        <a:p>
          <a:endParaRPr lang="en-US"/>
        </a:p>
      </dgm:t>
    </dgm:pt>
    <dgm:pt modelId="{A666F015-D659-5A41-95A6-897F6B9DB8BD}" type="pres">
      <dgm:prSet presAssocID="{6826C0E2-B5AF-104C-8CEB-CA7462927A39}" presName="circ3Tx" presStyleLbl="revTx" presStyleIdx="0" presStyleCnt="0">
        <dgm:presLayoutVars>
          <dgm:chMax val="0"/>
          <dgm:chPref val="0"/>
          <dgm:bulletEnabled val="1"/>
        </dgm:presLayoutVars>
      </dgm:prSet>
      <dgm:spPr/>
      <dgm:t>
        <a:bodyPr/>
        <a:lstStyle/>
        <a:p>
          <a:endParaRPr lang="en-US"/>
        </a:p>
      </dgm:t>
    </dgm:pt>
  </dgm:ptLst>
  <dgm:cxnLst>
    <dgm:cxn modelId="{E42D68AC-E8A1-CC43-AD04-ECC9E0B20E5F}" srcId="{E04632E9-B2B0-9B4C-BD39-207E09B7BD8B}" destId="{8AF275B1-4589-6F44-8ABC-EEA3AB1959B3}" srcOrd="0" destOrd="0" parTransId="{0C50CB60-52A7-8F44-8813-73A95D2014BC}" sibTransId="{67799FC9-FD42-1A42-A614-C65F4763F91D}"/>
    <dgm:cxn modelId="{4D02872D-3BDB-654A-92ED-830B4EE8BC51}" type="presOf" srcId="{8AF275B1-4589-6F44-8ABC-EEA3AB1959B3}" destId="{85EE9C24-8BFE-BA48-BF63-07972774AA32}" srcOrd="0" destOrd="0" presId="urn:microsoft.com/office/officeart/2005/8/layout/venn1"/>
    <dgm:cxn modelId="{5AF2D26A-BA8B-064E-91AF-59A09B547128}" type="presOf" srcId="{A4355CB4-C043-9E43-B8BC-73393B85659A}" destId="{B039BC70-6CCE-044A-B39E-221FEF05B2ED}" srcOrd="0" destOrd="0" presId="urn:microsoft.com/office/officeart/2005/8/layout/venn1"/>
    <dgm:cxn modelId="{257673A9-8A37-DC40-A7D4-E9780BAF6B6D}" type="presOf" srcId="{6826C0E2-B5AF-104C-8CEB-CA7462927A39}" destId="{A666F015-D659-5A41-95A6-897F6B9DB8BD}" srcOrd="1" destOrd="0" presId="urn:microsoft.com/office/officeart/2005/8/layout/venn1"/>
    <dgm:cxn modelId="{A843588F-DCC4-C44E-9F67-F162ADEAAD9E}" type="presOf" srcId="{A4355CB4-C043-9E43-B8BC-73393B85659A}" destId="{02556875-EC57-B843-8B31-451AB65250B7}" srcOrd="1" destOrd="0" presId="urn:microsoft.com/office/officeart/2005/8/layout/venn1"/>
    <dgm:cxn modelId="{D2A6696C-26E8-A74F-8689-8B9DF0A571DE}" type="presOf" srcId="{6826C0E2-B5AF-104C-8CEB-CA7462927A39}" destId="{9BBEEA71-4BF8-A449-A0C8-48FE2665E6A5}" srcOrd="0" destOrd="0" presId="urn:microsoft.com/office/officeart/2005/8/layout/venn1"/>
    <dgm:cxn modelId="{123F382C-67DE-1444-B344-A5C43DFE354D}" type="presOf" srcId="{8AF275B1-4589-6F44-8ABC-EEA3AB1959B3}" destId="{EE208484-A581-4C48-8C0D-49159FE17DA3}" srcOrd="1" destOrd="0" presId="urn:microsoft.com/office/officeart/2005/8/layout/venn1"/>
    <dgm:cxn modelId="{8964231F-231A-FB4F-8AB4-22374E26A529}" srcId="{E04632E9-B2B0-9B4C-BD39-207E09B7BD8B}" destId="{6826C0E2-B5AF-104C-8CEB-CA7462927A39}" srcOrd="2" destOrd="0" parTransId="{5F058FAB-6BE0-C24E-BBC7-0A84FF65606D}" sibTransId="{52A83007-11A7-D84E-91CF-59CC4F6F3477}"/>
    <dgm:cxn modelId="{F4184056-A750-C14B-805E-B186643B34E9}" srcId="{E04632E9-B2B0-9B4C-BD39-207E09B7BD8B}" destId="{A4355CB4-C043-9E43-B8BC-73393B85659A}" srcOrd="1" destOrd="0" parTransId="{FCCCD210-6408-7645-85C9-E74328802233}" sibTransId="{45CD71E9-5250-A94C-9D0D-E8765F9B0FDB}"/>
    <dgm:cxn modelId="{3EBA8BA9-25F3-A344-AC1B-AD081410C2BC}" type="presOf" srcId="{E04632E9-B2B0-9B4C-BD39-207E09B7BD8B}" destId="{08C8522B-E576-8149-B2C1-43C56A6EA904}" srcOrd="0" destOrd="0" presId="urn:microsoft.com/office/officeart/2005/8/layout/venn1"/>
    <dgm:cxn modelId="{CFCCBC3C-368C-DE44-BD08-332AA6C6275A}" type="presParOf" srcId="{08C8522B-E576-8149-B2C1-43C56A6EA904}" destId="{85EE9C24-8BFE-BA48-BF63-07972774AA32}" srcOrd="0" destOrd="0" presId="urn:microsoft.com/office/officeart/2005/8/layout/venn1"/>
    <dgm:cxn modelId="{ABF81CA4-0D32-F448-84A2-A1F020F92820}" type="presParOf" srcId="{08C8522B-E576-8149-B2C1-43C56A6EA904}" destId="{EE208484-A581-4C48-8C0D-49159FE17DA3}" srcOrd="1" destOrd="0" presId="urn:microsoft.com/office/officeart/2005/8/layout/venn1"/>
    <dgm:cxn modelId="{B91EABA7-1C16-5941-89CC-65AEBB8D2D42}" type="presParOf" srcId="{08C8522B-E576-8149-B2C1-43C56A6EA904}" destId="{B039BC70-6CCE-044A-B39E-221FEF05B2ED}" srcOrd="2" destOrd="0" presId="urn:microsoft.com/office/officeart/2005/8/layout/venn1"/>
    <dgm:cxn modelId="{840BCA74-F82D-944C-9A01-C50690D1CFD3}" type="presParOf" srcId="{08C8522B-E576-8149-B2C1-43C56A6EA904}" destId="{02556875-EC57-B843-8B31-451AB65250B7}" srcOrd="3" destOrd="0" presId="urn:microsoft.com/office/officeart/2005/8/layout/venn1"/>
    <dgm:cxn modelId="{19C1CEDA-CD32-7E40-8E12-34BE3B3A8CBB}" type="presParOf" srcId="{08C8522B-E576-8149-B2C1-43C56A6EA904}" destId="{9BBEEA71-4BF8-A449-A0C8-48FE2665E6A5}" srcOrd="4" destOrd="0" presId="urn:microsoft.com/office/officeart/2005/8/layout/venn1"/>
    <dgm:cxn modelId="{00BF06BB-526E-8A46-882B-4C991E85FE19}" type="presParOf" srcId="{08C8522B-E576-8149-B2C1-43C56A6EA904}" destId="{A666F015-D659-5A41-95A6-897F6B9DB8BD}" srcOrd="5"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EE9C24-8BFE-BA48-BF63-07972774AA32}">
      <dsp:nvSpPr>
        <dsp:cNvPr id="0" name=""/>
        <dsp:cNvSpPr/>
      </dsp:nvSpPr>
      <dsp:spPr>
        <a:xfrm>
          <a:off x="1252564" y="0"/>
          <a:ext cx="1958102" cy="1958102"/>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a:solidFill>
                <a:srgbClr val="FFFF00"/>
              </a:solidFill>
            </a:rPr>
            <a:t>Child </a:t>
          </a:r>
        </a:p>
      </dsp:txBody>
      <dsp:txXfrm>
        <a:off x="1513645" y="342667"/>
        <a:ext cx="1435941" cy="881146"/>
      </dsp:txXfrm>
    </dsp:sp>
    <dsp:sp modelId="{B039BC70-6CCE-044A-B39E-221FEF05B2ED}">
      <dsp:nvSpPr>
        <dsp:cNvPr id="0" name=""/>
        <dsp:cNvSpPr/>
      </dsp:nvSpPr>
      <dsp:spPr>
        <a:xfrm>
          <a:off x="2013627" y="1049353"/>
          <a:ext cx="2012028" cy="1958102"/>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a:solidFill>
                <a:srgbClr val="FFFF00"/>
              </a:solidFill>
            </a:rPr>
            <a:t>Parents/</a:t>
          </a:r>
        </a:p>
        <a:p>
          <a:pPr lvl="0" algn="ctr" defTabSz="889000">
            <a:lnSpc>
              <a:spcPct val="90000"/>
            </a:lnSpc>
            <a:spcBef>
              <a:spcPct val="0"/>
            </a:spcBef>
            <a:spcAft>
              <a:spcPct val="35000"/>
            </a:spcAft>
          </a:pPr>
          <a:r>
            <a:rPr lang="en-US" sz="2000" kern="1200" dirty="0">
              <a:solidFill>
                <a:srgbClr val="FFFF00"/>
              </a:solidFill>
            </a:rPr>
            <a:t>Guardians</a:t>
          </a:r>
          <a:r>
            <a:rPr lang="en-US" sz="1600" kern="1200" dirty="0"/>
            <a:t> </a:t>
          </a:r>
        </a:p>
      </dsp:txBody>
      <dsp:txXfrm>
        <a:off x="2628972" y="1555196"/>
        <a:ext cx="1207217" cy="1076956"/>
      </dsp:txXfrm>
    </dsp:sp>
    <dsp:sp modelId="{9BBEEA71-4BF8-A449-A0C8-48FE2665E6A5}">
      <dsp:nvSpPr>
        <dsp:cNvPr id="0" name=""/>
        <dsp:cNvSpPr/>
      </dsp:nvSpPr>
      <dsp:spPr>
        <a:xfrm>
          <a:off x="458352" y="1062433"/>
          <a:ext cx="1958102" cy="1958102"/>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r>
            <a:rPr lang="en-US" sz="2000" kern="1200" dirty="0">
              <a:solidFill>
                <a:srgbClr val="FFFF00"/>
              </a:solidFill>
            </a:rPr>
            <a:t>Siblings</a:t>
          </a:r>
          <a:r>
            <a:rPr lang="en-US" sz="1600" kern="1200" dirty="0">
              <a:solidFill>
                <a:srgbClr val="FFFF00"/>
              </a:solidFill>
            </a:rPr>
            <a:t> </a:t>
          </a:r>
        </a:p>
      </dsp:txBody>
      <dsp:txXfrm>
        <a:off x="642739" y="1568276"/>
        <a:ext cx="1174861" cy="1076956"/>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1024" units="cm"/>
          <inkml:channel name="Y" type="integer" max="768" units="cm"/>
          <inkml:channel name="T" type="integer" max="2.14748E9" units="dev"/>
        </inkml:traceFormat>
        <inkml:channelProperties>
          <inkml:channelProperty channel="X" name="resolution" value="28.36565" units="1/cm"/>
          <inkml:channelProperty channel="Y" name="resolution" value="28.33948" units="1/cm"/>
          <inkml:channelProperty channel="T" name="resolution" value="1" units="1/dev"/>
        </inkml:channelProperties>
      </inkml:inkSource>
      <inkml:timestamp xml:id="ts0" timeString="2019-01-14T11:34:47.377"/>
    </inkml:context>
    <inkml:brush xml:id="br0">
      <inkml:brushProperty name="width" value="0.05292" units="cm"/>
      <inkml:brushProperty name="height" value="0.05292" units="cm"/>
    </inkml:brush>
  </inkml:definitions>
  <inkml:trace contextRef="#ctx0" brushRef="#br0">16743 11931 0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93AFD9-FACD-4883-AAEC-DAC81ED854EA}" type="datetimeFigureOut">
              <a:rPr lang="en-GB" smtClean="0"/>
              <a:t>25/11/2021</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264B9B-1B61-4FEE-89A1-215A9B9DAC81}" type="slidenum">
              <a:rPr lang="en-GB" smtClean="0"/>
              <a:t>‹#›</a:t>
            </a:fld>
            <a:endParaRPr lang="en-GB"/>
          </a:p>
        </p:txBody>
      </p:sp>
    </p:spTree>
    <p:extLst>
      <p:ext uri="{BB962C8B-B14F-4D97-AF65-F5344CB8AC3E}">
        <p14:creationId xmlns:p14="http://schemas.microsoft.com/office/powerpoint/2010/main" val="2506123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264B9B-1B61-4FEE-89A1-215A9B9DAC81}" type="slidenum">
              <a:rPr lang="en-GB" smtClean="0"/>
              <a:t>1</a:t>
            </a:fld>
            <a:endParaRPr lang="en-GB"/>
          </a:p>
        </p:txBody>
      </p:sp>
    </p:spTree>
    <p:extLst>
      <p:ext uri="{BB962C8B-B14F-4D97-AF65-F5344CB8AC3E}">
        <p14:creationId xmlns:p14="http://schemas.microsoft.com/office/powerpoint/2010/main" val="3088189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Scottish Fire and Rescue Service (SFRS) is committed to the delivery of a first-class Fire and Rescue service for all people across Scotland.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delivering these services we recognise the significant role the SFRS brand plays in helping to achieve the Scottish Government’s purpose, </a:t>
            </a: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The SFRS recognises the need for public services to work together to </a:t>
            </a:r>
            <a:r>
              <a:rPr lang="en-GB" sz="1200" b="0" i="0" kern="1200" dirty="0">
                <a:solidFill>
                  <a:schemeClr val="tx1"/>
                </a:solidFill>
                <a:effectLst/>
                <a:latin typeface="+mn-lt"/>
                <a:ea typeface="+mn-ea"/>
                <a:cs typeface="+mn-cs"/>
              </a:rPr>
              <a:t>create a more successful country this will allow public services to contribute towards the </a:t>
            </a:r>
            <a:r>
              <a:rPr lang="en-GB" sz="1200" b="1" i="0" kern="1200" dirty="0">
                <a:solidFill>
                  <a:schemeClr val="tx1"/>
                </a:solidFill>
                <a:effectLst/>
                <a:highlight>
                  <a:srgbClr val="FFFF00"/>
                </a:highlight>
                <a:latin typeface="+mn-lt"/>
                <a:ea typeface="+mn-ea"/>
                <a:cs typeface="+mn-cs"/>
              </a:rPr>
              <a:t>National Performance Framework</a:t>
            </a:r>
            <a:r>
              <a:rPr lang="en-GB" sz="1200" b="0" i="0" kern="1200" dirty="0">
                <a:solidFill>
                  <a:schemeClr val="tx1"/>
                </a:solidFill>
                <a:effectLst/>
                <a:highlight>
                  <a:srgbClr val="FFFF00"/>
                </a:highlight>
                <a:latin typeface="+mn-lt"/>
                <a:ea typeface="+mn-ea"/>
                <a:cs typeface="+mn-cs"/>
              </a:rPr>
              <a:t>( Reference)</a:t>
            </a:r>
            <a:r>
              <a:rPr lang="en-GB" sz="1200" b="0" i="0" kern="1200" dirty="0">
                <a:solidFill>
                  <a:schemeClr val="tx1"/>
                </a:solidFill>
                <a:effectLst/>
                <a:latin typeface="+mn-lt"/>
                <a:ea typeface="+mn-ea"/>
                <a:cs typeface="+mn-cs"/>
              </a:rPr>
              <a:t> goals to,</a:t>
            </a:r>
          </a:p>
          <a:p>
            <a:endParaRPr lang="en-GB" sz="1200" b="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increase the wellbeing of people living in Scotland</a:t>
            </a:r>
          </a:p>
          <a:p>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reduce inequalities and give equal importance to economic, environmental and social progress</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24D997-DBAE-49F6-B42F-94B33025F10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2675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64CB059C-3149-4FAF-A6BB-E6EA18C586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9106742-35E0-4F52-9A04-6AE83AA7B7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latin typeface="Arial" panose="020B0604020202020204" pitchFamily="34" charset="0"/>
              <a:cs typeface="Arial" panose="020B0604020202020204" pitchFamily="34" charset="0"/>
            </a:endParaRPr>
          </a:p>
        </p:txBody>
      </p:sp>
      <p:sp>
        <p:nvSpPr>
          <p:cNvPr id="10244" name="Slide Number Placeholder 3">
            <a:extLst>
              <a:ext uri="{FF2B5EF4-FFF2-40B4-BE49-F238E27FC236}">
                <a16:creationId xmlns:a16="http://schemas.microsoft.com/office/drawing/2014/main" id="{325083B1-B580-4143-8D0A-38D21792D7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3C3E5429-4976-40D8-9300-D604EDAE2F81}"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15</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66803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64CB059C-3149-4FAF-A6BB-E6EA18C586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9106742-35E0-4F52-9A04-6AE83AA7B7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sz="1600" dirty="0">
              <a:latin typeface="Arial" panose="020B0604020202020204" pitchFamily="34" charset="0"/>
              <a:cs typeface="Arial" panose="020B0604020202020204" pitchFamily="34" charset="0"/>
            </a:endParaRPr>
          </a:p>
          <a:p>
            <a:r>
              <a:rPr lang="en-GB" sz="1200" dirty="0">
                <a:latin typeface="Arial" pitchFamily="34" charset="0"/>
                <a:cs typeface="Arial" pitchFamily="34" charset="0"/>
              </a:rPr>
              <a:t>A strong emphasis on prevention which can be applied to health outcomes if we alter our approach so as to deliver ‘home safety visits.’</a:t>
            </a:r>
            <a:endParaRPr lang="en-GB" altLang="en-US" dirty="0">
              <a:latin typeface="Arial" panose="020B0604020202020204" pitchFamily="34" charset="0"/>
              <a:cs typeface="Arial" panose="020B0604020202020204" pitchFamily="34" charset="0"/>
            </a:endParaRPr>
          </a:p>
        </p:txBody>
      </p:sp>
      <p:sp>
        <p:nvSpPr>
          <p:cNvPr id="10244" name="Slide Number Placeholder 3">
            <a:extLst>
              <a:ext uri="{FF2B5EF4-FFF2-40B4-BE49-F238E27FC236}">
                <a16:creationId xmlns:a16="http://schemas.microsoft.com/office/drawing/2014/main" id="{325083B1-B580-4143-8D0A-38D21792D7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3C3E5429-4976-40D8-9300-D604EDAE2F81}"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16</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75834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64CB059C-3149-4FAF-A6BB-E6EA18C586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9106742-35E0-4F52-9A04-6AE83AA7B7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z="1800" b="1" dirty="0">
                <a:latin typeface="Arial" panose="020B0604020202020204" pitchFamily="34" charset="0"/>
                <a:cs typeface="Arial" panose="020B0604020202020204" pitchFamily="34" charset="0"/>
              </a:rPr>
              <a:t>Grenfell brought home the increase need for fire education and demonstrated the benefits of detection within the home, the image displayed here shows a  domestic kitchen fire a scene that the SFRS deals with on a daily basis.</a:t>
            </a:r>
          </a:p>
          <a:p>
            <a:endParaRPr lang="en-GB" altLang="en-US" sz="1800" b="1" dirty="0">
              <a:latin typeface="Arial" panose="020B0604020202020204" pitchFamily="34" charset="0"/>
              <a:cs typeface="Arial" panose="020B0604020202020204" pitchFamily="34" charset="0"/>
            </a:endParaRPr>
          </a:p>
          <a:p>
            <a:r>
              <a:rPr lang="en-GB" altLang="en-US" sz="1800" b="1" dirty="0">
                <a:latin typeface="Arial" panose="020B0604020202020204" pitchFamily="34" charset="0"/>
                <a:cs typeface="Arial" panose="020B0604020202020204" pitchFamily="34" charset="0"/>
              </a:rPr>
              <a:t>We can see Extensive smoke and fire damage sustained to the property, all of the occupant escape this property without injury due to early detection and rapid evacuation. </a:t>
            </a:r>
          </a:p>
          <a:p>
            <a:endParaRPr lang="en-GB" altLang="en-US" sz="1800"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b="1" dirty="0">
                <a:latin typeface="Arial" panose="020B0604020202020204" pitchFamily="34" charset="0"/>
                <a:cs typeface="Arial" panose="020B0604020202020204" pitchFamily="34" charset="0"/>
              </a:rPr>
              <a:t>New Scottish Government smoke alarm legislation will ensure that the new standard Automatic Fire Detection (AFD) fitted will alert all occupants no matter were they are in the property of</a:t>
            </a:r>
          </a:p>
          <a:p>
            <a:r>
              <a:rPr lang="en-GB" altLang="en-US" sz="1800" b="1" dirty="0">
                <a:latin typeface="Arial" panose="020B0604020202020204" pitchFamily="34" charset="0"/>
                <a:cs typeface="Arial" panose="020B0604020202020204" pitchFamily="34" charset="0"/>
              </a:rPr>
              <a:t>a fire.  </a:t>
            </a:r>
          </a:p>
          <a:p>
            <a:endParaRPr lang="en-GB" altLang="en-US" sz="1800" b="1" dirty="0">
              <a:latin typeface="Arial" panose="020B0604020202020204" pitchFamily="34" charset="0"/>
              <a:cs typeface="Arial" panose="020B0604020202020204" pitchFamily="34" charset="0"/>
            </a:endParaRPr>
          </a:p>
          <a:p>
            <a:r>
              <a:rPr lang="en-GB" altLang="en-US" sz="1800" b="1" dirty="0">
                <a:latin typeface="Arial" panose="020B0604020202020204" pitchFamily="34" charset="0"/>
                <a:cs typeface="Arial" panose="020B0604020202020204" pitchFamily="34" charset="0"/>
              </a:rPr>
              <a:t>Most fires in Scotland occur within terrace or flatted accommodation not only affecting the family or individuals within the property but also neighbouring properties</a:t>
            </a:r>
          </a:p>
          <a:p>
            <a:r>
              <a:rPr lang="en-GB" altLang="en-US" sz="1800" b="1" dirty="0">
                <a:latin typeface="Arial" panose="020B0604020202020204" pitchFamily="34" charset="0"/>
                <a:cs typeface="Arial" panose="020B0604020202020204" pitchFamily="34" charset="0"/>
              </a:rPr>
              <a:t> </a:t>
            </a:r>
          </a:p>
          <a:p>
            <a:endParaRPr lang="en-GB" altLang="en-US" sz="1800" b="1" dirty="0">
              <a:latin typeface="Arial" panose="020B0604020202020204" pitchFamily="34" charset="0"/>
              <a:cs typeface="Arial" panose="020B0604020202020204" pitchFamily="34" charset="0"/>
            </a:endParaRPr>
          </a:p>
          <a:p>
            <a:endParaRPr lang="en-GB" altLang="en-US" sz="1800" b="1" dirty="0">
              <a:latin typeface="Arial" panose="020B0604020202020204" pitchFamily="34" charset="0"/>
              <a:cs typeface="Arial" panose="020B0604020202020204" pitchFamily="34" charset="0"/>
            </a:endParaRPr>
          </a:p>
          <a:p>
            <a:r>
              <a:rPr lang="en-GB" altLang="en-US" sz="1800" b="0" dirty="0">
                <a:latin typeface="Arial" panose="020B0604020202020204" pitchFamily="34" charset="0"/>
                <a:cs typeface="Arial" panose="020B0604020202020204" pitchFamily="34" charset="0"/>
              </a:rPr>
              <a:t>Most domestic fires can be avoided ! The contributory factors involved range from Alcohol and drug misuse , age, disability , or chaotic lifestyles.</a:t>
            </a:r>
          </a:p>
          <a:p>
            <a:endParaRPr lang="en-GB" altLang="en-US" sz="1800" b="1" dirty="0">
              <a:latin typeface="Arial" panose="020B0604020202020204" pitchFamily="34" charset="0"/>
              <a:cs typeface="Arial" panose="020B0604020202020204" pitchFamily="34" charset="0"/>
            </a:endParaRPr>
          </a:p>
          <a:p>
            <a:r>
              <a:rPr lang="en-GB" altLang="en-US" sz="1600" dirty="0">
                <a:latin typeface="Arial" panose="020B0604020202020204" pitchFamily="34" charset="0"/>
                <a:cs typeface="Arial" panose="020B0604020202020204" pitchFamily="34" charset="0"/>
              </a:rPr>
              <a:t>The Social impact of Fire not only has effects on the householders involved but also neighbours, family, friends, carers and the wider community. </a:t>
            </a:r>
          </a:p>
          <a:p>
            <a:endParaRPr lang="en-GB" altLang="en-US" sz="1600" dirty="0">
              <a:latin typeface="Arial" panose="020B0604020202020204" pitchFamily="34" charset="0"/>
              <a:cs typeface="Arial" panose="020B0604020202020204" pitchFamily="34" charset="0"/>
            </a:endParaRPr>
          </a:p>
          <a:p>
            <a:r>
              <a:rPr lang="en-GB" altLang="en-US" sz="1600" dirty="0">
                <a:latin typeface="Arial" panose="020B0604020202020204" pitchFamily="34" charset="0"/>
                <a:cs typeface="Arial" panose="020B0604020202020204" pitchFamily="34" charset="0"/>
              </a:rPr>
              <a:t>If there are injuries or fatalities then it can also effect the emergency services involved. The added demand on resources from First responders such as Fire, Police and Ambulance to the Trauma teams , Doctors , Nurses and Social care providers that are required for rehabilitation and support services.</a:t>
            </a:r>
          </a:p>
          <a:p>
            <a:endParaRPr lang="en-GB" altLang="en-US" sz="1600"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p:txBody>
      </p:sp>
      <p:sp>
        <p:nvSpPr>
          <p:cNvPr id="10244" name="Slide Number Placeholder 3">
            <a:extLst>
              <a:ext uri="{FF2B5EF4-FFF2-40B4-BE49-F238E27FC236}">
                <a16:creationId xmlns:a16="http://schemas.microsoft.com/office/drawing/2014/main" id="{325083B1-B580-4143-8D0A-38D21792D7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3C3E5429-4976-40D8-9300-D604EDAE2F81}"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17</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8001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dirty="0"/>
              <a:t>Information gathered from IRS and FI findings indicate who is at risk, and who </a:t>
            </a:r>
            <a:r>
              <a:rPr lang="en-GB" dirty="0" err="1"/>
              <a:t>ia</a:t>
            </a:r>
            <a:r>
              <a:rPr lang="en-GB" dirty="0"/>
              <a:t> at MOST risk from fire.</a:t>
            </a:r>
          </a:p>
          <a:p>
            <a:pPr>
              <a:defRPr/>
            </a:pPr>
            <a:endParaRPr lang="en-GB" dirty="0"/>
          </a:p>
          <a:p>
            <a:pPr>
              <a:defRPr/>
            </a:pPr>
            <a:r>
              <a:rPr lang="en-GB" dirty="0"/>
              <a:t>The </a:t>
            </a:r>
            <a:r>
              <a:rPr lang="en-GB" dirty="0">
                <a:latin typeface="Arial" pitchFamily="34" charset="0"/>
                <a:cs typeface="Arial" pitchFamily="34" charset="0"/>
              </a:rPr>
              <a:t>Scottish Government commissioned the Scotland Together report  in response to figures and reports suggesting that Scotland was reportedly showing a consistent and disproportionately high number of fire deaths, fire casualties and fire incidents when compared with the rest of the United Kingdom and Europe. </a:t>
            </a:r>
          </a:p>
          <a:p>
            <a:pPr>
              <a:defRPr/>
            </a:pPr>
            <a:endParaRPr lang="en-GB" dirty="0"/>
          </a:p>
          <a:p>
            <a:pPr>
              <a:defRPr/>
            </a:pPr>
            <a:r>
              <a:rPr lang="en-GB" dirty="0"/>
              <a:t>The Report highlighted the following groups as being at higher risk from fire than the general population.  </a:t>
            </a:r>
            <a:endParaRPr lang="en-GB" b="1" dirty="0">
              <a:latin typeface="Arial" pitchFamily="34" charset="0"/>
              <a:cs typeface="Arial" pitchFamily="34" charset="0"/>
            </a:endParaRPr>
          </a:p>
          <a:p>
            <a:pPr>
              <a:defRPr/>
            </a:pPr>
            <a:endParaRPr lang="en-GB" b="1" dirty="0">
              <a:latin typeface="Arial" pitchFamily="34" charset="0"/>
              <a:cs typeface="Arial" pitchFamily="34" charset="0"/>
            </a:endParaRPr>
          </a:p>
          <a:p>
            <a:pPr>
              <a:defRPr/>
            </a:pPr>
            <a:r>
              <a:rPr lang="en-GB" b="1" dirty="0">
                <a:latin typeface="Arial" pitchFamily="34" charset="0"/>
                <a:cs typeface="Arial" pitchFamily="34" charset="0"/>
              </a:rPr>
              <a:t>OLDER PEOPLE </a:t>
            </a:r>
            <a:r>
              <a:rPr lang="en-GB" dirty="0">
                <a:latin typeface="Arial" pitchFamily="34" charset="0"/>
                <a:cs typeface="Arial" pitchFamily="34" charset="0"/>
              </a:rPr>
              <a:t>Do they have a physical disability or a mental health condition that could impair their mobility or thought processes? (walking aid, dementia) Does the Fire Service know if there is home oxygen in use?</a:t>
            </a:r>
          </a:p>
          <a:p>
            <a:pPr>
              <a:defRPr/>
            </a:pPr>
            <a:r>
              <a:rPr lang="en-GB" dirty="0">
                <a:latin typeface="Arial" pitchFamily="34" charset="0"/>
                <a:cs typeface="Arial" pitchFamily="34" charset="0"/>
              </a:rPr>
              <a:t>Do they smoke? </a:t>
            </a:r>
          </a:p>
          <a:p>
            <a:pPr>
              <a:defRPr/>
            </a:pPr>
            <a:r>
              <a:rPr lang="en-GB" dirty="0">
                <a:latin typeface="Arial" pitchFamily="34" charset="0"/>
                <a:cs typeface="Arial" pitchFamily="34" charset="0"/>
              </a:rPr>
              <a:t>Do they use/misuse alcohol and/or drugs (both prescribed or over the counter drugs)?</a:t>
            </a:r>
          </a:p>
          <a:p>
            <a:pPr>
              <a:defRPr/>
            </a:pPr>
            <a:r>
              <a:rPr lang="en-GB" dirty="0">
                <a:latin typeface="Arial" pitchFamily="34" charset="0"/>
                <a:cs typeface="Arial" pitchFamily="34" charset="0"/>
              </a:rPr>
              <a:t>Do they have a history of previous home fire incidents? If so, what was the reason for the fire – was it due to a lack of awareness or forgetfulness?</a:t>
            </a:r>
          </a:p>
          <a:p>
            <a:pPr>
              <a:defRPr/>
            </a:pPr>
            <a:r>
              <a:rPr lang="en-GB" b="1" dirty="0">
                <a:latin typeface="Arial" pitchFamily="34" charset="0"/>
                <a:cs typeface="Arial" pitchFamily="34" charset="0"/>
              </a:rPr>
              <a:t>Could this person safely evacuate their home in the event of a fire, and, what action can be taken to reduce their risk from fire? </a:t>
            </a:r>
          </a:p>
          <a:p>
            <a:pPr>
              <a:defRPr/>
            </a:pPr>
            <a:endParaRPr lang="en-GB" b="1" dirty="0">
              <a:latin typeface="Arial" pitchFamily="34" charset="0"/>
              <a:cs typeface="Arial" pitchFamily="34" charset="0"/>
            </a:endParaRPr>
          </a:p>
          <a:p>
            <a:pPr>
              <a:defRPr/>
            </a:pPr>
            <a:r>
              <a:rPr lang="en-GB" b="1" dirty="0">
                <a:latin typeface="Arial" pitchFamily="34" charset="0"/>
                <a:cs typeface="Arial" pitchFamily="34" charset="0"/>
              </a:rPr>
              <a:t>DEMENTIA / COGNITIVE IMPAIRMENT</a:t>
            </a:r>
          </a:p>
          <a:p>
            <a:pPr>
              <a:defRPr/>
            </a:pPr>
            <a:r>
              <a:rPr lang="en-GB" dirty="0">
                <a:latin typeface="Arial" pitchFamily="34" charset="0"/>
                <a:cs typeface="Arial" pitchFamily="34" charset="0"/>
              </a:rPr>
              <a:t>The presence of any mental health condition can place an individual at a higher risk from fire as their capacity to respond to immediate danger may be affected.</a:t>
            </a:r>
          </a:p>
          <a:p>
            <a:pPr>
              <a:defRPr/>
            </a:pPr>
            <a:r>
              <a:rPr lang="en-GB" dirty="0">
                <a:latin typeface="Arial" pitchFamily="34" charset="0"/>
                <a:cs typeface="Arial" pitchFamily="34" charset="0"/>
              </a:rPr>
              <a:t>The disease processes for the person with dementia will often result in increased levels of forgetfulness associated with even the most familiar of daily living tasks.</a:t>
            </a:r>
          </a:p>
          <a:p>
            <a:pPr>
              <a:defRPr/>
            </a:pPr>
            <a:r>
              <a:rPr lang="en-GB" dirty="0">
                <a:latin typeface="Arial" pitchFamily="34" charset="0"/>
                <a:cs typeface="Arial" pitchFamily="34" charset="0"/>
              </a:rPr>
              <a:t>If you suspect that a person you are caring for appears to be displaying signs consistent with a deterioration in their thought processes or behaviours, then contact their “named” health or social care professional for a comprehensive review of their care.</a:t>
            </a:r>
          </a:p>
          <a:p>
            <a:pPr>
              <a:defRPr/>
            </a:pPr>
            <a:r>
              <a:rPr lang="en-GB" dirty="0">
                <a:latin typeface="Arial" pitchFamily="34" charset="0"/>
                <a:cs typeface="Arial" pitchFamily="34" charset="0"/>
              </a:rPr>
              <a:t>Affected individuals may be at increased risk to fire if they forget about food while it is cooking on a hob, or unable to comprehend the imminent dangers associated with the warning noise coming from a smoke or heat alarm.</a:t>
            </a:r>
          </a:p>
          <a:p>
            <a:pPr>
              <a:defRPr/>
            </a:pPr>
            <a:r>
              <a:rPr lang="en-GB" b="1" dirty="0">
                <a:latin typeface="Arial" pitchFamily="34" charset="0"/>
                <a:cs typeface="Arial" pitchFamily="34" charset="0"/>
              </a:rPr>
              <a:t>Would a community alarm with linked smoke and heat detectors make householder safer?</a:t>
            </a:r>
          </a:p>
          <a:p>
            <a:pPr>
              <a:defRPr/>
            </a:pPr>
            <a:endParaRPr lang="en-GB" b="1" dirty="0">
              <a:latin typeface="Arial" pitchFamily="34" charset="0"/>
              <a:cs typeface="Arial" pitchFamily="34" charset="0"/>
            </a:endParaRPr>
          </a:p>
          <a:p>
            <a:pPr>
              <a:defRPr/>
            </a:pPr>
            <a:r>
              <a:rPr lang="en-GB" b="1" dirty="0">
                <a:latin typeface="Arial" pitchFamily="34" charset="0"/>
                <a:cs typeface="Arial" pitchFamily="34" charset="0"/>
              </a:rPr>
              <a:t>VISUAL / HEARING IMPAIRMENTS</a:t>
            </a:r>
          </a:p>
          <a:p>
            <a:pPr>
              <a:defRPr/>
            </a:pPr>
            <a:r>
              <a:rPr lang="en-GB" dirty="0">
                <a:latin typeface="Arial" pitchFamily="34" charset="0"/>
                <a:cs typeface="Arial" pitchFamily="34" charset="0"/>
              </a:rPr>
              <a:t>A physical health condition does not in itself increase the risk from fire.</a:t>
            </a:r>
          </a:p>
          <a:p>
            <a:pPr>
              <a:defRPr/>
            </a:pPr>
            <a:r>
              <a:rPr lang="en-GB" dirty="0">
                <a:latin typeface="Arial" pitchFamily="34" charset="0"/>
                <a:cs typeface="Arial" pitchFamily="34" charset="0"/>
              </a:rPr>
              <a:t>However,  would a person with a visual or hearing impairment be able to respond to a standard smoke or heat alarm activating.</a:t>
            </a:r>
          </a:p>
          <a:p>
            <a:pPr>
              <a:defRPr/>
            </a:pPr>
            <a:r>
              <a:rPr lang="en-GB" dirty="0">
                <a:latin typeface="Arial" pitchFamily="34" charset="0"/>
                <a:cs typeface="Arial" pitchFamily="34" charset="0"/>
              </a:rPr>
              <a:t>Does the person require a specially fitted alarm in order to be protected?</a:t>
            </a:r>
          </a:p>
          <a:p>
            <a:pPr>
              <a:defRPr/>
            </a:pPr>
            <a:r>
              <a:rPr lang="en-GB" dirty="0">
                <a:latin typeface="Arial" pitchFamily="34" charset="0"/>
                <a:cs typeface="Arial" pitchFamily="34" charset="0"/>
              </a:rPr>
              <a:t>Has the person been referred to and assessed by an NHS or Local Authority Sensory Impairment Team?</a:t>
            </a:r>
          </a:p>
          <a:p>
            <a:pPr>
              <a:defRPr/>
            </a:pPr>
            <a:r>
              <a:rPr lang="en-GB" dirty="0">
                <a:latin typeface="Arial" pitchFamily="34" charset="0"/>
                <a:cs typeface="Arial" pitchFamily="34" charset="0"/>
              </a:rPr>
              <a:t>Would a community alarm with specialist linked smoke and heat detectors make the householder safer?</a:t>
            </a:r>
            <a:endParaRPr lang="en-GB" b="1" dirty="0">
              <a:latin typeface="Arial" pitchFamily="34" charset="0"/>
              <a:cs typeface="Arial" pitchFamily="34" charset="0"/>
            </a:endParaRPr>
          </a:p>
          <a:p>
            <a:pPr>
              <a:defRPr/>
            </a:pPr>
            <a:r>
              <a:rPr lang="en-GB" b="1" dirty="0">
                <a:latin typeface="Arial" pitchFamily="34" charset="0"/>
                <a:cs typeface="Arial" pitchFamily="34" charset="0"/>
              </a:rPr>
              <a:t>Has the householder been referred to the Scottish Fire and Rescue Service for a Home Fire Safety Visit.</a:t>
            </a:r>
          </a:p>
          <a:p>
            <a:pPr>
              <a:defRPr/>
            </a:pPr>
            <a:endParaRPr lang="en-GB" b="1" dirty="0">
              <a:latin typeface="Arial" pitchFamily="34" charset="0"/>
              <a:cs typeface="Arial" pitchFamily="34" charset="0"/>
            </a:endParaRPr>
          </a:p>
          <a:p>
            <a:pPr>
              <a:defRPr/>
            </a:pPr>
            <a:r>
              <a:rPr lang="en-GB" b="1" dirty="0">
                <a:latin typeface="Arial" pitchFamily="34" charset="0"/>
                <a:cs typeface="Arial" pitchFamily="34" charset="0"/>
              </a:rPr>
              <a:t>ALCOHOL / DRUG DEPENDENCY</a:t>
            </a:r>
          </a:p>
          <a:p>
            <a:pPr>
              <a:defRPr/>
            </a:pPr>
            <a:r>
              <a:rPr lang="en-GB" dirty="0">
                <a:latin typeface="Arial" pitchFamily="34" charset="0"/>
                <a:cs typeface="Arial" pitchFamily="34" charset="0"/>
              </a:rPr>
              <a:t>The consumption of alcohol and/or drugs is one of the main contributory factors of accidental dwelling house fires, especially if householder is a smoker or is using unsafe cooking practises.</a:t>
            </a:r>
          </a:p>
          <a:p>
            <a:pPr>
              <a:defRPr/>
            </a:pPr>
            <a:r>
              <a:rPr lang="en-GB" dirty="0">
                <a:latin typeface="Arial" pitchFamily="34" charset="0"/>
                <a:cs typeface="Arial" pitchFamily="34" charset="0"/>
              </a:rPr>
              <a:t>Intoxication:</a:t>
            </a:r>
          </a:p>
          <a:p>
            <a:pPr>
              <a:defRPr/>
            </a:pPr>
            <a:r>
              <a:rPr lang="en-GB" dirty="0">
                <a:latin typeface="Arial" pitchFamily="34" charset="0"/>
                <a:cs typeface="Arial" pitchFamily="34" charset="0"/>
              </a:rPr>
              <a:t>Lowers inhibitions</a:t>
            </a:r>
          </a:p>
          <a:p>
            <a:pPr>
              <a:defRPr/>
            </a:pPr>
            <a:r>
              <a:rPr lang="en-GB" dirty="0">
                <a:latin typeface="Arial" pitchFamily="34" charset="0"/>
                <a:cs typeface="Arial" pitchFamily="34" charset="0"/>
              </a:rPr>
              <a:t>Impairs co-ordination</a:t>
            </a:r>
          </a:p>
          <a:p>
            <a:pPr>
              <a:defRPr/>
            </a:pPr>
            <a:r>
              <a:rPr lang="en-GB" dirty="0">
                <a:latin typeface="Arial" pitchFamily="34" charset="0"/>
                <a:cs typeface="Arial" pitchFamily="34" charset="0"/>
              </a:rPr>
              <a:t>Increases drowsiness</a:t>
            </a:r>
          </a:p>
          <a:p>
            <a:pPr>
              <a:defRPr/>
            </a:pPr>
            <a:r>
              <a:rPr lang="en-GB" b="1" dirty="0">
                <a:latin typeface="Arial" pitchFamily="34" charset="0"/>
                <a:cs typeface="Arial" pitchFamily="34" charset="0"/>
              </a:rPr>
              <a:t>The person is less likely to wake up if a fire does start, particularly if there are no working smoke alarms in the home. New legislation</a:t>
            </a:r>
          </a:p>
          <a:p>
            <a:pPr>
              <a:defRPr/>
            </a:pPr>
            <a:endParaRPr lang="en-GB" b="1" dirty="0">
              <a:latin typeface="Arial" pitchFamily="34" charset="0"/>
              <a:cs typeface="Arial" pitchFamily="34" charset="0"/>
            </a:endParaRPr>
          </a:p>
          <a:p>
            <a:pPr>
              <a:defRPr/>
            </a:pPr>
            <a:r>
              <a:rPr lang="en-GB" b="1" dirty="0">
                <a:latin typeface="Arial" pitchFamily="34" charset="0"/>
                <a:cs typeface="Arial" pitchFamily="34" charset="0"/>
              </a:rPr>
              <a:t>PEOPLE WHO SMOKE</a:t>
            </a:r>
          </a:p>
          <a:p>
            <a:pPr>
              <a:defRPr/>
            </a:pPr>
            <a:r>
              <a:rPr lang="en-GB" b="1" dirty="0">
                <a:latin typeface="Arial" pitchFamily="34" charset="0"/>
                <a:cs typeface="Arial" pitchFamily="34" charset="0"/>
              </a:rPr>
              <a:t>Smoking is the main cause of death from fire in the home.</a:t>
            </a:r>
          </a:p>
          <a:p>
            <a:pPr>
              <a:defRPr/>
            </a:pPr>
            <a:r>
              <a:rPr lang="en-GB" dirty="0">
                <a:latin typeface="Arial" pitchFamily="34" charset="0"/>
                <a:cs typeface="Arial" pitchFamily="34" charset="0"/>
              </a:rPr>
              <a:t>The following are indicators of high risk smoking behaviours:</a:t>
            </a:r>
          </a:p>
          <a:p>
            <a:pPr marL="342900" indent="-342900">
              <a:buFont typeface="Arial" pitchFamily="34" charset="0"/>
              <a:buChar char="•"/>
              <a:defRPr/>
            </a:pPr>
            <a:r>
              <a:rPr lang="en-GB" dirty="0">
                <a:latin typeface="Arial" pitchFamily="34" charset="0"/>
                <a:cs typeface="Arial" pitchFamily="34" charset="0"/>
              </a:rPr>
              <a:t>Burn marks on clothing, bed clothes and furniture/carpets</a:t>
            </a:r>
          </a:p>
          <a:p>
            <a:pPr marL="342900" indent="-342900">
              <a:buFont typeface="Arial" pitchFamily="34" charset="0"/>
              <a:buChar char="•"/>
              <a:defRPr/>
            </a:pPr>
            <a:r>
              <a:rPr lang="en-GB" dirty="0">
                <a:latin typeface="Arial" pitchFamily="34" charset="0"/>
                <a:cs typeface="Arial" pitchFamily="34" charset="0"/>
              </a:rPr>
              <a:t>Smokers materials  improperly stored or disposed of </a:t>
            </a:r>
          </a:p>
          <a:p>
            <a:pPr marL="342900" indent="-342900">
              <a:buFont typeface="Arial" pitchFamily="34" charset="0"/>
              <a:buChar char="•"/>
              <a:defRPr/>
            </a:pPr>
            <a:r>
              <a:rPr lang="en-GB" dirty="0">
                <a:latin typeface="Arial" pitchFamily="34" charset="0"/>
                <a:cs typeface="Arial" pitchFamily="34" charset="0"/>
              </a:rPr>
              <a:t>Smoking in bed</a:t>
            </a:r>
          </a:p>
          <a:p>
            <a:pPr marL="342900" indent="-342900">
              <a:buFont typeface="Arial" pitchFamily="34" charset="0"/>
              <a:buChar char="•"/>
              <a:defRPr/>
            </a:pPr>
            <a:r>
              <a:rPr lang="en-GB" dirty="0">
                <a:latin typeface="Arial" pitchFamily="34" charset="0"/>
                <a:cs typeface="Arial" pitchFamily="34" charset="0"/>
              </a:rPr>
              <a:t>Smoking under the influence of alcohol/drugs</a:t>
            </a:r>
          </a:p>
          <a:p>
            <a:pPr>
              <a:buFont typeface="Arial" pitchFamily="34" charset="0"/>
              <a:buNone/>
              <a:defRPr/>
            </a:pPr>
            <a:r>
              <a:rPr lang="en-GB" b="1" dirty="0">
                <a:latin typeface="Arial" pitchFamily="34" charset="0"/>
                <a:cs typeface="Arial" pitchFamily="34" charset="0"/>
              </a:rPr>
              <a:t>Does householder have dementia or other cognitive impairment?</a:t>
            </a:r>
          </a:p>
          <a:p>
            <a:pPr>
              <a:buFont typeface="Arial" pitchFamily="34" charset="0"/>
              <a:buNone/>
              <a:defRPr/>
            </a:pPr>
            <a:endParaRPr lang="en-GB" b="1" dirty="0">
              <a:latin typeface="Arial" pitchFamily="34" charset="0"/>
              <a:cs typeface="Arial" pitchFamily="34" charset="0"/>
            </a:endParaRPr>
          </a:p>
          <a:p>
            <a:pPr>
              <a:buFont typeface="Arial" pitchFamily="34" charset="0"/>
              <a:buNone/>
              <a:defRPr/>
            </a:pPr>
            <a:r>
              <a:rPr lang="en-GB" b="1" dirty="0">
                <a:latin typeface="Arial" pitchFamily="34" charset="0"/>
                <a:cs typeface="Arial" pitchFamily="34" charset="0"/>
              </a:rPr>
              <a:t>ISOLATED POPULATIONS &amp; COMMUNITIES</a:t>
            </a:r>
          </a:p>
          <a:p>
            <a:pPr>
              <a:buFont typeface="Arial" pitchFamily="34" charset="0"/>
              <a:buNone/>
              <a:defRPr/>
            </a:pPr>
            <a:endParaRPr lang="en-GB" b="1" dirty="0">
              <a:latin typeface="Arial" pitchFamily="34" charset="0"/>
              <a:cs typeface="Arial" pitchFamily="34" charset="0"/>
            </a:endParaRPr>
          </a:p>
          <a:p>
            <a:pPr>
              <a:defRPr/>
            </a:pPr>
            <a:r>
              <a:rPr lang="en-GB" dirty="0">
                <a:latin typeface="Arial" pitchFamily="34" charset="0"/>
                <a:cs typeface="Arial" pitchFamily="34" charset="0"/>
              </a:rPr>
              <a:t>The risk of fire increases where people live in lone occupancies or in isolated communities. Isolated communities can exist in a city setting as well as in remote and rural settings.</a:t>
            </a:r>
          </a:p>
          <a:p>
            <a:pPr>
              <a:defRPr/>
            </a:pPr>
            <a:r>
              <a:rPr lang="en-GB" dirty="0">
                <a:latin typeface="Arial" pitchFamily="34" charset="0"/>
                <a:cs typeface="Arial" pitchFamily="34" charset="0"/>
              </a:rPr>
              <a:t>Older people or those living with severe and enduring physical or mental health conditions can become isolated as their ability to interact with their surroundings diminishes.</a:t>
            </a:r>
          </a:p>
          <a:p>
            <a:pPr>
              <a:defRPr/>
            </a:pPr>
            <a:r>
              <a:rPr lang="en-GB" b="1" dirty="0">
                <a:latin typeface="Arial" pitchFamily="34" charset="0"/>
                <a:cs typeface="Arial" pitchFamily="34" charset="0"/>
              </a:rPr>
              <a:t>A lack of carers or agencies entering a home can mean hazards go unnoticed - resulting in missed referral opportunities to Fire and Rescue.</a:t>
            </a:r>
          </a:p>
          <a:p>
            <a:pPr>
              <a:defRPr/>
            </a:pPr>
            <a:endParaRPr lang="en-GB" b="1" dirty="0">
              <a:latin typeface="Arial" pitchFamily="34" charset="0"/>
              <a:cs typeface="Arial" pitchFamily="34" charset="0"/>
            </a:endParaRPr>
          </a:p>
          <a:p>
            <a:pPr>
              <a:defRPr/>
            </a:pPr>
            <a:r>
              <a:rPr lang="en-GB" b="1" dirty="0">
                <a:latin typeface="Arial" pitchFamily="34" charset="0"/>
                <a:cs typeface="Arial" pitchFamily="34" charset="0"/>
              </a:rPr>
              <a:t>HOARDING / FIRE LOADING</a:t>
            </a:r>
          </a:p>
          <a:p>
            <a:pPr>
              <a:defRPr/>
            </a:pPr>
            <a:endParaRPr lang="en-GB" b="1" dirty="0">
              <a:latin typeface="Arial" pitchFamily="34" charset="0"/>
              <a:cs typeface="Arial" pitchFamily="34" charset="0"/>
            </a:endParaRPr>
          </a:p>
          <a:p>
            <a:pPr>
              <a:buFont typeface="Arial" pitchFamily="34" charset="0"/>
              <a:buNone/>
              <a:defRPr/>
            </a:pPr>
            <a:r>
              <a:rPr lang="en-GB" dirty="0">
                <a:latin typeface="Arial" pitchFamily="34" charset="0"/>
                <a:cs typeface="Arial" pitchFamily="34" charset="0"/>
              </a:rPr>
              <a:t>Hoarding – Collecting combustible materials  such as boxes, newspapers or the accumulation of possessions, increases the chance of and the severity of a fire developing. Explain ‘Fire Loading’</a:t>
            </a:r>
          </a:p>
          <a:p>
            <a:pPr>
              <a:defRPr/>
            </a:pPr>
            <a:r>
              <a:rPr lang="en-GB" b="1" dirty="0">
                <a:latin typeface="Arial" pitchFamily="34" charset="0"/>
                <a:cs typeface="Arial" pitchFamily="34" charset="0"/>
              </a:rPr>
              <a:t>Heavy Fire Loading puts householders, Fire Crews and neighbouring households at greater risk in the event of a fire.</a:t>
            </a:r>
          </a:p>
          <a:p>
            <a:pPr>
              <a:defRPr/>
            </a:pPr>
            <a:endParaRPr lang="en-GB" b="1" dirty="0"/>
          </a:p>
          <a:p>
            <a:pPr>
              <a:buFont typeface="Arial" pitchFamily="34" charset="0"/>
              <a:buNone/>
              <a:defRPr/>
            </a:pPr>
            <a:endParaRPr lang="en-GB" b="1" dirty="0">
              <a:latin typeface="Arial" pitchFamily="34" charset="0"/>
              <a:cs typeface="Arial" pitchFamily="34" charset="0"/>
            </a:endParaRPr>
          </a:p>
          <a:p>
            <a:pPr>
              <a:buFont typeface="Arial" pitchFamily="34" charset="0"/>
              <a:buNone/>
              <a:defRPr/>
            </a:pPr>
            <a:endParaRPr lang="en-GB" b="1" dirty="0">
              <a:latin typeface="Arial" pitchFamily="34" charset="0"/>
              <a:cs typeface="Arial" pitchFamily="34" charset="0"/>
            </a:endParaRPr>
          </a:p>
          <a:p>
            <a:pPr>
              <a:buFont typeface="Arial" pitchFamily="34" charset="0"/>
              <a:buNone/>
              <a:defRPr/>
            </a:pPr>
            <a:endParaRPr lang="en-GB" b="1" dirty="0">
              <a:latin typeface="Arial" pitchFamily="34" charset="0"/>
              <a:cs typeface="Arial" pitchFamily="34" charset="0"/>
            </a:endParaRPr>
          </a:p>
          <a:p>
            <a:pPr>
              <a:buFont typeface="Arial" pitchFamily="34" charset="0"/>
              <a:buNone/>
              <a:defRPr/>
            </a:pPr>
            <a:endParaRPr lang="en-GB" b="1" dirty="0">
              <a:latin typeface="Arial" pitchFamily="34" charset="0"/>
              <a:cs typeface="Arial" pitchFamily="34" charset="0"/>
            </a:endParaRPr>
          </a:p>
          <a:p>
            <a:pPr>
              <a:defRPr/>
            </a:pPr>
            <a:endParaRPr lang="en-GB" b="1" dirty="0">
              <a:latin typeface="Arial" pitchFamily="34" charset="0"/>
              <a:cs typeface="Arial" pitchFamily="34" charset="0"/>
            </a:endParaRPr>
          </a:p>
          <a:p>
            <a:pPr>
              <a:defRPr/>
            </a:pPr>
            <a:endParaRPr lang="en-GB" b="1" dirty="0">
              <a:latin typeface="Arial" pitchFamily="34" charset="0"/>
              <a:cs typeface="Arial"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24D997-DBAE-49F6-B42F-94B33025F10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6908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who is MOST at risk – </a:t>
            </a:r>
          </a:p>
          <a:p>
            <a:endParaRPr lang="en-GB" dirty="0"/>
          </a:p>
          <a:p>
            <a:r>
              <a:rPr lang="en-GB" dirty="0"/>
              <a:t>Overview </a:t>
            </a:r>
          </a:p>
          <a:p>
            <a:r>
              <a:rPr lang="en-GB" dirty="0"/>
              <a:t>Of each</a:t>
            </a:r>
          </a:p>
          <a:p>
            <a:endParaRPr lang="en-GB" dirty="0"/>
          </a:p>
          <a:p>
            <a:endParaRPr lang="en-GB" dirty="0"/>
          </a:p>
          <a:p>
            <a:r>
              <a:rPr lang="en-GB" dirty="0"/>
              <a:t>Most fires start in the kitchen</a:t>
            </a:r>
          </a:p>
          <a:p>
            <a:endParaRPr lang="en-GB" dirty="0"/>
          </a:p>
          <a:p>
            <a:r>
              <a:rPr lang="en-GB" dirty="0"/>
              <a:t>Most fatal fires start in the living room or bedroom this backs up the latest</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increase in incidents airflow emollients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6000 oxy within the home</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24D997-DBAE-49F6-B42F-94B33025F10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3828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64CB059C-3149-4FAF-A6BB-E6EA18C586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9106742-35E0-4F52-9A04-6AE83AA7B7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latin typeface="Arial" panose="020B0604020202020204" pitchFamily="34" charset="0"/>
                <a:cs typeface="Arial" panose="020B0604020202020204" pitchFamily="34" charset="0"/>
              </a:rPr>
              <a:t>We are focused on continuous improvement and contribute to making safer communities across Scotland.</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Our station based staff are responsible for ensuring that information gleaned from fire incidents is uploaded to the national Incident Recording System. Once uploaded, IRS can be interrogated to review fire data across Scotland and indicate any patterns or trends. </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For the more complex incidents that require specialist investigation skills, or a multi agency response, The SFRS FI section attend to support the Incident commander. </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The FI Section has 3 units, one positioned in each Service Delivery Area (North, East, and West). We have experienced, specialist FI Officers who are trained to the nationally recognised standard and our Policies and Procedures align with the national guidance and best practice.</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FI will attend all incidents where a casualty is a fatality of Likely to Prove Fatal (LTP). They will also attend to support Incident Commanders where there is uncertainty over the origin and cause.</a:t>
            </a:r>
          </a:p>
          <a:p>
            <a:r>
              <a:rPr lang="en-GB" altLang="en-US" dirty="0">
                <a:latin typeface="Arial" panose="020B0604020202020204" pitchFamily="34" charset="0"/>
                <a:cs typeface="Arial" panose="020B0604020202020204" pitchFamily="34" charset="0"/>
              </a:rPr>
              <a:t>FI are focused on origin and cause using the industry recognised scientific approach where evidence is gather, hypotheses are formed and the evidence is tested against these for validity.</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Continuously improve, providing detailed reports to partners in Police Scotland, and learning from incidents to improve firefighter and community safety</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By analysis of information and data, FI can influence policy, procedure and tactics and, influence how, where and when we deploy/target our resources and how we shape and deliver community safety campaigns</a:t>
            </a:r>
          </a:p>
          <a:p>
            <a:endParaRPr lang="en-GB" altLang="en-US"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p:txBody>
      </p:sp>
      <p:sp>
        <p:nvSpPr>
          <p:cNvPr id="10244" name="Slide Number Placeholder 3">
            <a:extLst>
              <a:ext uri="{FF2B5EF4-FFF2-40B4-BE49-F238E27FC236}">
                <a16:creationId xmlns:a16="http://schemas.microsoft.com/office/drawing/2014/main" id="{325083B1-B580-4143-8D0A-38D21792D7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3C3E5429-4976-40D8-9300-D604EDAE2F81}"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20</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8411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64CB059C-3149-4FAF-A6BB-E6EA18C586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9106742-35E0-4F52-9A04-6AE83AA7B7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latin typeface="Arial" panose="020B0604020202020204" pitchFamily="34" charset="0"/>
                <a:cs typeface="Arial" panose="020B0604020202020204" pitchFamily="34" charset="0"/>
              </a:rPr>
              <a:t>53/39 the others were in relevant premises, external, RTCs, self harm.</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In response to early indicators during the first quarter of 2020, the Make the Call campaign was developed from previous 5 years of fire fatality data. Using this information, a profile of a person most likely to be a victim of fire was developed and formed the basis of the Make the Call campaign. If a person is 50 or over and smokes and, lives alone, has mobility issues or uses medical oxygen the are statistically likely to vulnerable to fire.</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The campaign differ from others in that it reaches out to family, friends, neighbours and the care sector to engage with these known to them who fit the profile and refer them to SFRS for a HFSV. This will support SFRS in engaging with the most vulnerable in our communities. </a:t>
            </a:r>
          </a:p>
          <a:p>
            <a:endParaRPr lang="en-GB" altLang="en-US" dirty="0">
              <a:latin typeface="Arial" panose="020B0604020202020204" pitchFamily="34" charset="0"/>
              <a:cs typeface="Arial" panose="020B0604020202020204" pitchFamily="34" charset="0"/>
            </a:endParaRPr>
          </a:p>
          <a:p>
            <a:r>
              <a:rPr lang="en-GB" altLang="en-US" dirty="0">
                <a:latin typeface="Arial" panose="020B0604020202020204" pitchFamily="34" charset="0"/>
                <a:cs typeface="Arial" panose="020B0604020202020204" pitchFamily="34" charset="0"/>
              </a:rPr>
              <a:t>SFRS continue to promote Make the Call with a focus on the care sector to be prioritised over the coming winter months, encouraging carers to speak with vulnerable people who match this profile and persuade them to reach out to SFRS for a HFSV</a:t>
            </a:r>
          </a:p>
        </p:txBody>
      </p:sp>
      <p:sp>
        <p:nvSpPr>
          <p:cNvPr id="10244" name="Slide Number Placeholder 3">
            <a:extLst>
              <a:ext uri="{FF2B5EF4-FFF2-40B4-BE49-F238E27FC236}">
                <a16:creationId xmlns:a16="http://schemas.microsoft.com/office/drawing/2014/main" id="{325083B1-B580-4143-8D0A-38D21792D7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3C3E5429-4976-40D8-9300-D604EDAE2F81}"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21</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1489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64CB059C-3149-4FAF-A6BB-E6EA18C586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9106742-35E0-4F52-9A04-6AE83AA7B7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Lunchtime - Mobilised to a fire in a bin in living room of domestic property. OC provided fire survival guidance to occupant up to time of SFRS arrival.</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Crews rescued occupant who sadly succumbed to injuries later that day in hospital.</a:t>
            </a:r>
          </a:p>
          <a:p>
            <a:r>
              <a:rPr lang="en-GB" sz="1200" kern="1200" dirty="0">
                <a:solidFill>
                  <a:schemeClr val="tx1"/>
                </a:solidFill>
                <a:effectLst/>
                <a:latin typeface="+mn-lt"/>
                <a:ea typeface="+mn-ea"/>
                <a:cs typeface="+mn-cs"/>
              </a:rPr>
              <a:t>A search of CSET verified occupant as High Risk and received a home fire safety visit on 26 April 2016 following a small fire within a domestic bin.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SFRS attended a second fire call involving an alarm actuation on 11 May 2016. This incident was caused by occupant smoking in chair below a smoke detector that was located within the living room.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Occupier was given further safety advice and advised of smoking habits. Carers were also advised with respect to the location of the smoke detector.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Home Fire Safety revisit had been scheduled for the 3 May 2017, however the visit was declined.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Approximately two weeks prior to the incident, the occupant had a similar incident where she emptied and ashtray into a wastepaper bin that was positioned beside her armchair. The items within the bin then caught fire and carers who were in attendance had to extinguished the fire. No further actions were taken and SFRS were not informed of this incident.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altLang="en-US" dirty="0">
              <a:latin typeface="Arial" panose="020B0604020202020204" pitchFamily="34" charset="0"/>
              <a:cs typeface="Arial" panose="020B0604020202020204" pitchFamily="34" charset="0"/>
            </a:endParaRPr>
          </a:p>
        </p:txBody>
      </p:sp>
      <p:sp>
        <p:nvSpPr>
          <p:cNvPr id="10244" name="Slide Number Placeholder 3">
            <a:extLst>
              <a:ext uri="{FF2B5EF4-FFF2-40B4-BE49-F238E27FC236}">
                <a16:creationId xmlns:a16="http://schemas.microsoft.com/office/drawing/2014/main" id="{325083B1-B580-4143-8D0A-38D21792D7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3C3E5429-4976-40D8-9300-D604EDAE2F81}"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22</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62052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64CB059C-3149-4FAF-A6BB-E6EA18C586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9106742-35E0-4F52-9A04-6AE83AA7B7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Lunchtime - Mobilised to a fire in a bin in living room of domestic property. OC provided fire survival guidance to occupant up to time of SFRS arrival.</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Crews rescued occupant who sadly succumbed to injuries later that day in hospital.</a:t>
            </a:r>
          </a:p>
          <a:p>
            <a:r>
              <a:rPr lang="en-GB" sz="1200" kern="1200" dirty="0">
                <a:solidFill>
                  <a:schemeClr val="tx1"/>
                </a:solidFill>
                <a:effectLst/>
                <a:latin typeface="+mn-lt"/>
                <a:ea typeface="+mn-ea"/>
                <a:cs typeface="+mn-cs"/>
              </a:rPr>
              <a:t>A search of CSET verified occupant as High Risk and received a home fire safety visit on 26 April 2016 following a small fire within a domestic bin.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SFRS attended a second fire call involving an alarm actuation on 11 May 2016. This incident was caused by occupant smoking in chair below a smoke detector that was located within the living room.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Occupier was given further safety advice and advised of smoking habits. Carers were also advised with respect to the location of the smoke detector.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Home Fire Safety revisit had been scheduled for the 3 May 2017, however the visit was declined.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Approximately two weeks prior to the incident, the occupant had a similar incident where she emptied and ashtray into a wastepaper bin that was positioned beside her armchair. The items within the bin then caught fire and carers who were in attendance had to extinguished the fire. No further actions were taken and SFRS were not informed of this incident.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altLang="en-US" dirty="0">
              <a:latin typeface="Arial" panose="020B0604020202020204" pitchFamily="34" charset="0"/>
              <a:cs typeface="Arial" panose="020B0604020202020204" pitchFamily="34" charset="0"/>
            </a:endParaRPr>
          </a:p>
        </p:txBody>
      </p:sp>
      <p:sp>
        <p:nvSpPr>
          <p:cNvPr id="10244" name="Slide Number Placeholder 3">
            <a:extLst>
              <a:ext uri="{FF2B5EF4-FFF2-40B4-BE49-F238E27FC236}">
                <a16:creationId xmlns:a16="http://schemas.microsoft.com/office/drawing/2014/main" id="{325083B1-B580-4143-8D0A-38D21792D7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3C3E5429-4976-40D8-9300-D604EDAE2F81}"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23</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031961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264B9B-1B61-4FEE-89A1-215A9B9DAC81}" type="slidenum">
              <a:rPr lang="en-GB" smtClean="0"/>
              <a:t>2</a:t>
            </a:fld>
            <a:endParaRPr lang="en-GB"/>
          </a:p>
        </p:txBody>
      </p:sp>
    </p:spTree>
    <p:extLst>
      <p:ext uri="{BB962C8B-B14F-4D97-AF65-F5344CB8AC3E}">
        <p14:creationId xmlns:p14="http://schemas.microsoft.com/office/powerpoint/2010/main" val="1967846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64CB059C-3149-4FAF-A6BB-E6EA18C586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9106742-35E0-4F52-9A04-6AE83AA7B7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Lunchtime - Mobilised to a fire in a bin in living room of domestic property. OC provided fire survival guidance to occupant up to time of SFRS arrival.</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Crews rescued occupant who sadly succumbed to injuries later that day in hospital.</a:t>
            </a:r>
          </a:p>
          <a:p>
            <a:r>
              <a:rPr lang="en-GB" sz="1200" kern="1200" dirty="0">
                <a:solidFill>
                  <a:schemeClr val="tx1"/>
                </a:solidFill>
                <a:effectLst/>
                <a:latin typeface="+mn-lt"/>
                <a:ea typeface="+mn-ea"/>
                <a:cs typeface="+mn-cs"/>
              </a:rPr>
              <a:t>A search of CSET verified occupant as High Risk and received a home fire safety visit on 26 April 2016 following a small fire within a domestic bin.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SFRS attended a second fire call involving an alarm actuation on 11 May 2016. This incident was caused by occupant smoking in chair below a smoke detector that was located within the living room.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Occupier was given further safety advice and advised of smoking habits. Carers were also advised with respect to the location of the smoke detector.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Home Fire Safety revisit had been scheduled for the 3 May 2017, however the visit was declined.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Approximately two weeks prior to the incident, the occupant had a similar incident where she emptied and ashtray into a wastepaper bin that was positioned beside her armchair. The items within the bin then caught fire and carers who were in attendance had to extinguished the fire. No further actions were taken and SFRS were not informed of this incident.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altLang="en-US" dirty="0">
              <a:latin typeface="Arial" panose="020B0604020202020204" pitchFamily="34" charset="0"/>
              <a:cs typeface="Arial" panose="020B0604020202020204" pitchFamily="34" charset="0"/>
            </a:endParaRPr>
          </a:p>
        </p:txBody>
      </p:sp>
      <p:sp>
        <p:nvSpPr>
          <p:cNvPr id="10244" name="Slide Number Placeholder 3">
            <a:extLst>
              <a:ext uri="{FF2B5EF4-FFF2-40B4-BE49-F238E27FC236}">
                <a16:creationId xmlns:a16="http://schemas.microsoft.com/office/drawing/2014/main" id="{325083B1-B580-4143-8D0A-38D21792D7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3C3E5429-4976-40D8-9300-D604EDAE2F81}"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24</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2259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64CB059C-3149-4FAF-A6BB-E6EA18C586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9106742-35E0-4F52-9A04-6AE83AA7B7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Lunchtime - Mobilised to a fire in a bin in living room of domestic property. OC provided fire survival guidance to occupant up to time of SFRS arrival.</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Crews rescued occupant who sadly succumbed to injuries later that day in hospital.</a:t>
            </a:r>
          </a:p>
          <a:p>
            <a:r>
              <a:rPr lang="en-GB" sz="1200" kern="1200" dirty="0">
                <a:solidFill>
                  <a:schemeClr val="tx1"/>
                </a:solidFill>
                <a:effectLst/>
                <a:latin typeface="+mn-lt"/>
                <a:ea typeface="+mn-ea"/>
                <a:cs typeface="+mn-cs"/>
              </a:rPr>
              <a:t>A search of CSET verified occupant as High Risk and received a home fire safety visit on 26 April 2016 following a small fire within a domestic bin.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SFRS attended a second fire call involving an alarm actuation on 11 May 2016. This incident was caused by Mrs Levey smoking in her chair below a smoke detector that was located within the living room.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Ms Levey was given further safety advice and advised of her smoking habits. Carers were also advised with respect to the location of the smoke detector.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Home Fire Safety revisit had been scheduled for the 3 May 2017, however the visit was declined.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Approximately two weeks prior to the incident, the occupant had a similar incident where she emptied and ashtray into a wastepaper bin that was positioned beside her armchair. The items within the bin then caught fire and carers who were in attendance had to extinguished the fire. No further actions were taken and SFRS were not informed of this incident.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altLang="en-US" dirty="0">
              <a:latin typeface="Arial" panose="020B0604020202020204" pitchFamily="34" charset="0"/>
              <a:cs typeface="Arial" panose="020B0604020202020204" pitchFamily="34" charset="0"/>
            </a:endParaRPr>
          </a:p>
        </p:txBody>
      </p:sp>
      <p:sp>
        <p:nvSpPr>
          <p:cNvPr id="10244" name="Slide Number Placeholder 3">
            <a:extLst>
              <a:ext uri="{FF2B5EF4-FFF2-40B4-BE49-F238E27FC236}">
                <a16:creationId xmlns:a16="http://schemas.microsoft.com/office/drawing/2014/main" id="{325083B1-B580-4143-8D0A-38D21792D7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3C3E5429-4976-40D8-9300-D604EDAE2F81}"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25</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84769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64CB059C-3149-4FAF-A6BB-E6EA18C586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a:extLst>
              <a:ext uri="{FF2B5EF4-FFF2-40B4-BE49-F238E27FC236}">
                <a16:creationId xmlns:a16="http://schemas.microsoft.com/office/drawing/2014/main" id="{39106742-35E0-4F52-9A04-6AE83AA7B77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sz="1200" kern="1200" dirty="0">
                <a:solidFill>
                  <a:schemeClr val="tx1"/>
                </a:solidFill>
                <a:effectLst/>
                <a:latin typeface="+mn-lt"/>
                <a:ea typeface="+mn-ea"/>
                <a:cs typeface="+mn-cs"/>
              </a:rPr>
              <a:t>Lunchtime - Mobilised to a fire in a bin in living room of domestic property. OC provided fire survival guidance to occupant up to time of SFRS arrival.</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Crews rescued occupant who sadly succumbed to injuries later that day in hospital.</a:t>
            </a:r>
          </a:p>
          <a:p>
            <a:r>
              <a:rPr lang="en-GB" sz="1200" kern="1200" dirty="0">
                <a:solidFill>
                  <a:schemeClr val="tx1"/>
                </a:solidFill>
                <a:effectLst/>
                <a:latin typeface="+mn-lt"/>
                <a:ea typeface="+mn-ea"/>
                <a:cs typeface="+mn-cs"/>
              </a:rPr>
              <a:t>A search of CSET verified occupant as High Risk and received a home fire safety visit on 26 April 2016 following a small fire within a domestic bin.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SFRS attended a second fire call involving an alarm actuation on 11 May 2016. This incident was caused by Mrs Levey smoking in her chair below a smoke detector that was located within the living room.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Ms Levey was given further safety advice and advised of her smoking habits. Carers were also advised with respect to the location of the smoke detector.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 Home Fire Safety revisit had been scheduled for the 3 May 2017, however the visit was declined.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Approximately two weeks prior to the incident, the occupant had a similar incident where she emptied and ashtray into a wastepaper bin that was positioned beside her armchair. The items within the bin then caught fire and carers who were in attendance had to extinguished the fire. No further actions were taken and SFRS were not informed of this incident.</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endParaRPr lang="en-GB" altLang="en-US" dirty="0">
              <a:latin typeface="Arial" panose="020B0604020202020204" pitchFamily="34" charset="0"/>
              <a:cs typeface="Arial" panose="020B0604020202020204" pitchFamily="34" charset="0"/>
            </a:endParaRPr>
          </a:p>
        </p:txBody>
      </p:sp>
      <p:sp>
        <p:nvSpPr>
          <p:cNvPr id="10244" name="Slide Number Placeholder 3">
            <a:extLst>
              <a:ext uri="{FF2B5EF4-FFF2-40B4-BE49-F238E27FC236}">
                <a16:creationId xmlns:a16="http://schemas.microsoft.com/office/drawing/2014/main" id="{325083B1-B580-4143-8D0A-38D21792D70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fld id="{3C3E5429-4976-40D8-9300-D604EDAE2F81}" type="slidenum">
              <a:rPr kumimoji="0" lang="en-GB"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Tx/>
                <a:buNone/>
                <a:tabLst/>
                <a:defRPr/>
              </a:pPr>
              <a:t>26</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77653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xfrm>
            <a:off x="92075" y="746125"/>
            <a:ext cx="6613525" cy="3721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Taking into consideration the information talked about in the previous slides we can start to build up a picture of who is vulnerable within the home and the contributing factors.</a:t>
            </a:r>
          </a:p>
          <a:p>
            <a:endParaRPr lang="en-GB" altLang="en-US" dirty="0"/>
          </a:p>
          <a:p>
            <a:r>
              <a:rPr lang="en-GB" altLang="en-US" dirty="0"/>
              <a:t>So what do we do at present to support these groups or individuals. </a:t>
            </a:r>
          </a:p>
          <a:p>
            <a:endParaRPr lang="en-GB" altLang="en-US" dirty="0"/>
          </a:p>
          <a:p>
            <a:r>
              <a:rPr lang="en-GB" altLang="en-US" dirty="0"/>
              <a:t>SFRS carry out over 70, 000 HFSV both by operational crews and our Community Action Teams</a:t>
            </a:r>
          </a:p>
          <a:p>
            <a:endParaRPr lang="en-GB" altLang="en-US" dirty="0"/>
          </a:p>
          <a:p>
            <a:r>
              <a:rPr lang="en-GB" altLang="en-US" dirty="0"/>
              <a:t>These visits ensure all detectors are working properly this is done by SFRS personnel  entering the property and carrying out a physical check and to ensure that existing</a:t>
            </a:r>
            <a:r>
              <a:rPr lang="en-GB" altLang="en-US" baseline="0" dirty="0"/>
              <a:t> detectors are correctly sited and also give advice on how to reduce the risk of fire within the home</a:t>
            </a:r>
            <a:r>
              <a:rPr lang="en-GB" altLang="en-US" dirty="0"/>
              <a:t> </a:t>
            </a:r>
          </a:p>
          <a:p>
            <a:endParaRPr lang="en-GB" altLang="en-US" dirty="0"/>
          </a:p>
          <a:p>
            <a:r>
              <a:rPr lang="en-GB" altLang="en-US" dirty="0"/>
              <a:t>The occupiers life style may impact on there ability to react</a:t>
            </a:r>
            <a:r>
              <a:rPr lang="en-GB" altLang="en-US" baseline="0" dirty="0"/>
              <a:t> to a fire situation, are they mobile enough to get out the property or to a safe place ??  If they fall would they be able to get back up ( pot left on stove </a:t>
            </a:r>
            <a:r>
              <a:rPr lang="en-GB" altLang="en-US" baseline="0" dirty="0" err="1"/>
              <a:t>eg</a:t>
            </a:r>
            <a:r>
              <a:rPr lang="en-GB" altLang="en-US" baseline="0" dirty="0"/>
              <a:t>)</a:t>
            </a:r>
            <a:r>
              <a:rPr lang="en-GB" altLang="en-US" dirty="0"/>
              <a:t> </a:t>
            </a:r>
          </a:p>
          <a:p>
            <a:endParaRPr lang="en-GB" altLang="en-US" dirty="0"/>
          </a:p>
          <a:p>
            <a:r>
              <a:rPr lang="en-GB" altLang="en-US" dirty="0"/>
              <a:t> If concerns are highlighted during the visit then a referral can be made to other agencies through the </a:t>
            </a:r>
            <a:r>
              <a:rPr lang="en-GB" altLang="en-US" baseline="0" dirty="0"/>
              <a:t> AP1 procedure ( Not sure on this bit )</a:t>
            </a:r>
          </a:p>
          <a:p>
            <a:endParaRPr lang="en-GB" altLang="en-US" baseline="0" dirty="0"/>
          </a:p>
          <a:p>
            <a:r>
              <a:rPr lang="en-GB" altLang="en-US" baseline="0" dirty="0"/>
              <a:t>Consider fitting suppression systems to domestic premises. No national approach. Locally done through partnership work. Time consuming and complex. SFRS looking at viability of modern systems and assessing possibility of securing funding to supply and fit to those identified as being at extremely high risk.</a:t>
            </a:r>
            <a:endParaRPr lang="en-GB" altLang="en-US" dirty="0"/>
          </a:p>
          <a:p>
            <a:r>
              <a:rPr lang="en-GB" altLang="en-US" dirty="0"/>
              <a:t> </a:t>
            </a:r>
          </a:p>
          <a:p>
            <a:endParaRPr lang="en-GB" altLang="en-US" dirty="0"/>
          </a:p>
        </p:txBody>
      </p:sp>
      <p:sp>
        <p:nvSpPr>
          <p:cNvPr id="215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0DC9DD-7BC4-4587-A1A2-7FA1491D936C}" type="slidenum">
              <a:rPr kumimoji="0" lang="en-GB" sz="12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4220925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a:t>
            </a:r>
            <a:r>
              <a:rPr lang="en-US" baseline="0" dirty="0"/>
              <a:t> Everyone, and thank you on behalf of the SBCC for inviting us along tonight. </a:t>
            </a:r>
          </a:p>
          <a:p>
            <a:r>
              <a:rPr lang="en-US" baseline="0" dirty="0"/>
              <a:t>My name is Claire Gardiner and I am here to discuss the effect that burn and scald injuries can have on the child and their </a:t>
            </a:r>
            <a:r>
              <a:rPr lang="en-US" baseline="0" dirty="0" err="1"/>
              <a:t>famiiles</a:t>
            </a:r>
            <a:r>
              <a:rPr lang="en-US" baseline="0" dirty="0"/>
              <a:t> and why the Burns club exits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85EDC-1C64-0643-B4C1-A5DD68594B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6571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on this slide that unfortunately</a:t>
            </a:r>
            <a:r>
              <a:rPr lang="en-US" baseline="0" dirty="0"/>
              <a:t> there is numerous ways that children can sustain a burn or scald injury. </a:t>
            </a:r>
          </a:p>
          <a:p>
            <a:r>
              <a:rPr lang="en-US" baseline="0" dirty="0"/>
              <a:t>As younger children’s skin is thinner the burn injury can occur quicker and affect more layers of the skin than the same injury occurring in an adult.  </a:t>
            </a:r>
          </a:p>
          <a:p>
            <a:r>
              <a:rPr lang="en-US" baseline="0" dirty="0"/>
              <a:t>We have all at some point been burned by an oven, iron, hot water tap, kettle, etc. </a:t>
            </a:r>
          </a:p>
          <a:p>
            <a:r>
              <a:rPr lang="en-US" baseline="0" dirty="0"/>
              <a:t>Can you recall right now how that felt??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85EDC-1C64-0643-B4C1-A5DD68594B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3289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extended</a:t>
            </a:r>
            <a:r>
              <a:rPr lang="en-US" baseline="0" dirty="0"/>
              <a:t> family members, Friends, Emergency services, Burns Team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85EDC-1C64-0643-B4C1-A5DD68594B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2620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Pain,</a:t>
            </a:r>
            <a:r>
              <a:rPr lang="en-US" baseline="0" dirty="0"/>
              <a:t> </a:t>
            </a:r>
            <a:r>
              <a:rPr lang="en-US" dirty="0"/>
              <a:t>Wound dressings, recurrent</a:t>
            </a:r>
            <a:r>
              <a:rPr lang="en-US" baseline="0" dirty="0"/>
              <a:t> operations/Hospital appointments- skin </a:t>
            </a:r>
            <a:r>
              <a:rPr lang="en-US" baseline="0" dirty="0" err="1"/>
              <a:t>doesn</a:t>
            </a:r>
            <a:r>
              <a:rPr lang="mr-IN" baseline="0" dirty="0"/>
              <a:t>’</a:t>
            </a:r>
            <a:r>
              <a:rPr lang="en-US" baseline="0" dirty="0"/>
              <a:t>t always grow, Scarring/Creaming/Itch, pressure garments,  Teri pregnant- recurrent scans to ensure baby not damaged. </a:t>
            </a:r>
          </a:p>
          <a:p>
            <a:r>
              <a:rPr lang="en-US" baseline="0" dirty="0"/>
              <a:t>Psychological- Altered body image, </a:t>
            </a:r>
            <a:r>
              <a:rPr lang="en-US" baseline="0" dirty="0" err="1"/>
              <a:t>behavioural</a:t>
            </a:r>
            <a:r>
              <a:rPr lang="en-US" baseline="0" dirty="0"/>
              <a:t> changes-regression, Anxiety/Stress- Bullying, Isolation, Self Harm, PTSD</a:t>
            </a:r>
          </a:p>
          <a:p>
            <a:r>
              <a:rPr lang="en-US" baseline="0" dirty="0"/>
              <a:t>Emotional </a:t>
            </a:r>
            <a:r>
              <a:rPr lang="mr-IN" baseline="0" dirty="0"/>
              <a:t>–</a:t>
            </a:r>
            <a:r>
              <a:rPr lang="en-US" baseline="0" dirty="0"/>
              <a:t> Grief- Denial, Anger,  Bargaining, </a:t>
            </a:r>
            <a:r>
              <a:rPr lang="en-US" baseline="0" dirty="0" err="1"/>
              <a:t>Depresion</a:t>
            </a:r>
            <a:r>
              <a:rPr lang="en-US" baseline="0" dirty="0"/>
              <a:t>, Acceptance,  Guilt, Reactions of others </a:t>
            </a:r>
            <a:r>
              <a:rPr lang="mr-IN" baseline="0" dirty="0"/>
              <a:t>–</a:t>
            </a:r>
            <a:r>
              <a:rPr lang="en-US" baseline="0" dirty="0"/>
              <a:t> </a:t>
            </a:r>
            <a:endParaRPr lang="en-US" dirty="0"/>
          </a:p>
          <a:p>
            <a:endParaRPr lang="en-US" dirty="0"/>
          </a:p>
          <a:p>
            <a:r>
              <a:rPr lang="en-US" dirty="0"/>
              <a:t>Why have a burns</a:t>
            </a:r>
            <a:r>
              <a:rPr lang="en-US" baseline="0" dirty="0"/>
              <a:t> club?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85EDC-1C64-0643-B4C1-A5DD68594B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1823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Club is organized by a committee of volunteers from various backgrounds such as nurses, firefighters, teaching staff, adult burn survivors and parents.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volunteers act as chaperones and help make the Club something very special for the children and teenagers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Every penny goes towards the kids and families. </a:t>
            </a:r>
          </a:p>
          <a:p>
            <a:endParaRPr lang="en-US" sz="1200" dirty="0"/>
          </a:p>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85EDC-1C64-0643-B4C1-A5DD68594B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049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One of the great joys of Summer Camp is hearing the children talk freely about their experiences with one another. They delight in seeing each of them grow in confidence with their peer support throughout each of the different activities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We also run a series of Family Fun Days where the whole family can share experiences with other families.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r>
              <a:rPr lang="en-US" sz="1200" dirty="0"/>
              <a:t>We also host annually our Family Therapeutic Weekend that allows newly registered families meet others and discover what the club can do for the whole family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Particularly aimed at younger families below Camp age, the family need to understand what mechanisms are available to help them cope, and what better way than to meet experienced families</a:t>
            </a:r>
          </a:p>
          <a:p>
            <a:endParaRPr lang="en-US" sz="12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85EDC-1C64-0643-B4C1-A5DD68594B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384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264B9B-1B61-4FEE-89A1-215A9B9DAC81}" type="slidenum">
              <a:rPr lang="en-GB" smtClean="0"/>
              <a:t>3</a:t>
            </a:fld>
            <a:endParaRPr lang="en-GB"/>
          </a:p>
        </p:txBody>
      </p:sp>
    </p:spTree>
    <p:extLst>
      <p:ext uri="{BB962C8B-B14F-4D97-AF65-F5344CB8AC3E}">
        <p14:creationId xmlns:p14="http://schemas.microsoft.com/office/powerpoint/2010/main" val="30971550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Club plays a huge part in highlighting the dangers associated with burns and scalds. We actively run a series of awareness campaigns for hot drinks, hot water, hair straighteners and firework safety.</a:t>
            </a:r>
          </a:p>
          <a:p>
            <a:pPr marL="342900" indent="-342900" algn="l">
              <a:buFont typeface="Arial" panose="020B0604020202020204" pitchFamily="34" charset="0"/>
              <a:buChar char="•"/>
            </a:pPr>
            <a:r>
              <a:rPr lang="en-GB" altLang="en-US" dirty="0">
                <a:ea typeface="ＭＳ Ｐゴシック" panose="020B0600070205080204" pitchFamily="34" charset="-128"/>
              </a:rPr>
              <a:t>27</a:t>
            </a:r>
            <a:r>
              <a:rPr lang="en-GB" altLang="en-US" baseline="30000" dirty="0">
                <a:ea typeface="ＭＳ Ｐゴシック" panose="020B0600070205080204" pitchFamily="34" charset="-128"/>
              </a:rPr>
              <a:t>th</a:t>
            </a:r>
            <a:r>
              <a:rPr lang="en-GB" altLang="en-US" dirty="0">
                <a:ea typeface="ＭＳ Ｐゴシック" panose="020B0600070205080204" pitchFamily="34" charset="-128"/>
              </a:rPr>
              <a:t>  Nov. 2004 – presented private petition (PE 786)</a:t>
            </a:r>
          </a:p>
          <a:p>
            <a:pPr marL="342900" indent="-342900" algn="l">
              <a:buFont typeface="Arial" panose="020B0604020202020204" pitchFamily="34" charset="0"/>
              <a:buChar char="•"/>
            </a:pPr>
            <a:r>
              <a:rPr lang="en-GB" altLang="en-US" dirty="0">
                <a:ea typeface="ＭＳ Ｐゴシック" panose="020B0600070205080204" pitchFamily="34" charset="-128"/>
              </a:rPr>
              <a:t>August 2005 – ‘kicked into the long grass?’</a:t>
            </a:r>
          </a:p>
          <a:p>
            <a:pPr marL="342900" indent="-342900" algn="l">
              <a:buFont typeface="Arial" panose="020B0604020202020204" pitchFamily="34" charset="0"/>
              <a:buChar char="•"/>
            </a:pPr>
            <a:r>
              <a:rPr lang="en-GB" altLang="en-US" dirty="0">
                <a:ea typeface="ＭＳ Ｐゴシック" panose="020B0600070205080204" pitchFamily="34" charset="-128"/>
              </a:rPr>
              <a:t>5</a:t>
            </a:r>
            <a:r>
              <a:rPr lang="en-GB" altLang="en-US" baseline="30000" dirty="0">
                <a:ea typeface="ＭＳ Ｐゴシック" panose="020B0600070205080204" pitchFamily="34" charset="-128"/>
              </a:rPr>
              <a:t>th</a:t>
            </a:r>
            <a:r>
              <a:rPr lang="en-GB" altLang="en-US" dirty="0">
                <a:ea typeface="ＭＳ Ｐゴシック" panose="020B0600070205080204" pitchFamily="34" charset="-128"/>
              </a:rPr>
              <a:t> October 2005 – announcement by Scottish Executive</a:t>
            </a:r>
          </a:p>
          <a:p>
            <a:pPr marL="342900" indent="-342900" algn="l">
              <a:buFont typeface="Arial" panose="020B0604020202020204" pitchFamily="34" charset="0"/>
              <a:buChar char="•"/>
            </a:pPr>
            <a:r>
              <a:rPr lang="en-GB" altLang="en-US" dirty="0">
                <a:ea typeface="ＭＳ Ｐゴシック" panose="020B0600070205080204" pitchFamily="34" charset="-128"/>
              </a:rPr>
              <a:t>1</a:t>
            </a:r>
            <a:r>
              <a:rPr lang="en-GB" altLang="en-US" baseline="30000" dirty="0">
                <a:ea typeface="ＭＳ Ｐゴシック" panose="020B0600070205080204" pitchFamily="34" charset="-128"/>
              </a:rPr>
              <a:t>st</a:t>
            </a:r>
            <a:r>
              <a:rPr lang="en-GB" altLang="en-US" dirty="0">
                <a:ea typeface="ＭＳ Ｐゴシック" panose="020B0600070205080204" pitchFamily="34" charset="-128"/>
              </a:rPr>
              <a:t> May 2006 – Legislation to Law (Building Standards)</a:t>
            </a:r>
            <a:endParaRPr lang="en-US" altLang="en-US" dirty="0">
              <a:ea typeface="ＭＳ Ｐゴシック" panose="020B0600070205080204" pitchFamily="34" charset="-128"/>
            </a:endParaRPr>
          </a:p>
          <a:p>
            <a:r>
              <a:rPr lang="en-US" sz="1200" dirty="0"/>
              <a:t>Ben- Fireworks campaign </a:t>
            </a:r>
          </a:p>
          <a:p>
            <a:r>
              <a:rPr lang="en-US" sz="1200" dirty="0"/>
              <a:t>Karla </a:t>
            </a:r>
            <a:r>
              <a:rPr lang="mr-IN" sz="1200" dirty="0"/>
              <a:t>–</a:t>
            </a:r>
            <a:r>
              <a:rPr lang="en-US" sz="1200" dirty="0"/>
              <a:t> Flameless</a:t>
            </a:r>
            <a:r>
              <a:rPr lang="en-US" sz="1200" baseline="0" dirty="0"/>
              <a:t> candles (add photo) </a:t>
            </a:r>
          </a:p>
          <a:p>
            <a:r>
              <a:rPr lang="en-US" sz="1200" baseline="0" dirty="0"/>
              <a:t>STOP Campaign </a:t>
            </a:r>
            <a:r>
              <a:rPr lang="mr-IN" sz="1200" baseline="0" dirty="0"/>
              <a:t>–</a:t>
            </a:r>
            <a:r>
              <a:rPr lang="en-US" sz="1200" baseline="0" dirty="0"/>
              <a:t> (Add photo) </a:t>
            </a:r>
          </a:p>
          <a:p>
            <a:pPr marL="457200" indent="-457200">
              <a:buFont typeface="Arial" panose="020B0604020202020204" pitchFamily="34" charset="0"/>
              <a:buChar char="•"/>
            </a:pPr>
            <a:r>
              <a:rPr lang="en-GB" sz="1200" dirty="0">
                <a:solidFill>
                  <a:srgbClr val="333333"/>
                </a:solidFill>
              </a:rPr>
              <a:t>Care of Burns In Scotland (COBIS)</a:t>
            </a:r>
          </a:p>
          <a:p>
            <a:pPr marL="457200" indent="-457200">
              <a:buFont typeface="Arial" panose="020B0604020202020204" pitchFamily="34" charset="0"/>
              <a:buChar char="•"/>
            </a:pPr>
            <a:r>
              <a:rPr lang="en-GB" sz="1200" b="0" i="0" u="none" strike="noStrike" dirty="0">
                <a:solidFill>
                  <a:srgbClr val="333333"/>
                </a:solidFill>
                <a:effectLst/>
              </a:rPr>
              <a:t>Changing Faces</a:t>
            </a:r>
          </a:p>
          <a:p>
            <a:pPr marL="457200" indent="-457200">
              <a:buFont typeface="Arial" panose="020B0604020202020204" pitchFamily="34" charset="0"/>
              <a:buChar char="•"/>
            </a:pPr>
            <a:r>
              <a:rPr lang="en-GB" sz="1200" dirty="0">
                <a:solidFill>
                  <a:srgbClr val="333333"/>
                </a:solidFill>
              </a:rPr>
              <a:t>Dan’s Fund for Burns</a:t>
            </a:r>
          </a:p>
          <a:p>
            <a:pPr marL="457200" indent="-457200">
              <a:buFont typeface="Arial" panose="020B0604020202020204" pitchFamily="34" charset="0"/>
              <a:buChar char="•"/>
            </a:pPr>
            <a:r>
              <a:rPr lang="en-GB" sz="1200" b="0" i="0" u="none" strike="noStrike" dirty="0">
                <a:solidFill>
                  <a:srgbClr val="333333"/>
                </a:solidFill>
                <a:effectLst/>
              </a:rPr>
              <a:t>Children’s Burn Trust</a:t>
            </a:r>
          </a:p>
          <a:p>
            <a:pPr marL="457200" indent="-457200">
              <a:buFont typeface="Arial" panose="020B0604020202020204" pitchFamily="34" charset="0"/>
              <a:buChar char="•"/>
            </a:pPr>
            <a:r>
              <a:rPr lang="en-GB" sz="1200" dirty="0">
                <a:solidFill>
                  <a:srgbClr val="333333"/>
                </a:solidFill>
              </a:rPr>
              <a:t>National Network through BBA (Sub Group)</a:t>
            </a:r>
          </a:p>
          <a:p>
            <a:pPr marL="457200" indent="-457200">
              <a:buFont typeface="Arial" panose="020B0604020202020204" pitchFamily="34" charset="0"/>
              <a:buChar char="•"/>
            </a:pPr>
            <a:r>
              <a:rPr lang="en-GB" sz="1200" dirty="0">
                <a:solidFill>
                  <a:srgbClr val="333333"/>
                </a:solidFill>
              </a:rPr>
              <a:t>Young Adults (Volunteer Strategy)</a:t>
            </a:r>
          </a:p>
          <a:p>
            <a:pPr marL="457200" indent="-457200">
              <a:buFont typeface="Arial" panose="020B0604020202020204" pitchFamily="34" charset="0"/>
              <a:buChar char="•"/>
            </a:pPr>
            <a:endParaRPr lang="en-GB" sz="1400" b="0" i="0" u="none" strike="noStrike" dirty="0">
              <a:solidFill>
                <a:srgbClr val="333333"/>
              </a:solidFill>
              <a:effectLst/>
            </a:endParaRPr>
          </a:p>
          <a:p>
            <a:endParaRPr lang="en-US"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A85EDC-1C64-0643-B4C1-A5DD68594B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4295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Scottish Fire and Rescue Service (SFRS) is committed to the delivery of a first-class Fire and Rescue service for all people across Scotland.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delivering these services we recognise the significant role the SFRS brand plays in helping to achieve the Scottish Government’s purpose, </a:t>
            </a: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The SFRS recognises the need for public services to work together to </a:t>
            </a:r>
            <a:r>
              <a:rPr lang="en-GB" sz="1200" b="0" i="0" kern="1200" dirty="0">
                <a:solidFill>
                  <a:schemeClr val="tx1"/>
                </a:solidFill>
                <a:effectLst/>
                <a:latin typeface="+mn-lt"/>
                <a:ea typeface="+mn-ea"/>
                <a:cs typeface="+mn-cs"/>
              </a:rPr>
              <a:t>create a more successful country this will allow public services to contribute towards the </a:t>
            </a:r>
            <a:r>
              <a:rPr lang="en-GB" sz="1200" b="1" i="0" kern="1200" dirty="0">
                <a:solidFill>
                  <a:schemeClr val="tx1"/>
                </a:solidFill>
                <a:effectLst/>
                <a:highlight>
                  <a:srgbClr val="FFFF00"/>
                </a:highlight>
                <a:latin typeface="+mn-lt"/>
                <a:ea typeface="+mn-ea"/>
                <a:cs typeface="+mn-cs"/>
              </a:rPr>
              <a:t>National Performance Framework</a:t>
            </a:r>
            <a:r>
              <a:rPr lang="en-GB" sz="1200" b="0" i="0" kern="1200" dirty="0">
                <a:solidFill>
                  <a:schemeClr val="tx1"/>
                </a:solidFill>
                <a:effectLst/>
                <a:highlight>
                  <a:srgbClr val="FFFF00"/>
                </a:highlight>
                <a:latin typeface="+mn-lt"/>
                <a:ea typeface="+mn-ea"/>
                <a:cs typeface="+mn-cs"/>
              </a:rPr>
              <a:t>( Reference)</a:t>
            </a:r>
            <a:r>
              <a:rPr lang="en-GB" sz="1200" b="0" i="0" kern="1200" dirty="0">
                <a:solidFill>
                  <a:schemeClr val="tx1"/>
                </a:solidFill>
                <a:effectLst/>
                <a:latin typeface="+mn-lt"/>
                <a:ea typeface="+mn-ea"/>
                <a:cs typeface="+mn-cs"/>
              </a:rPr>
              <a:t> goals to,</a:t>
            </a:r>
          </a:p>
          <a:p>
            <a:endParaRPr lang="en-GB" sz="1200" b="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increase the wellbeing of people living in Scotland</a:t>
            </a:r>
          </a:p>
          <a:p>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reduce inequalities and give equal importance to economic, environmental and social progress</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24D997-DBAE-49F6-B42F-94B33025F10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98477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Scottish Fire and Rescue Service (SFRS) is committed to the delivery of a first-class Fire and Rescue service for all people across Scotland.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In delivering these services we recognise the significant role the SFRS brand plays in helping to achieve the Scottish Government’s purpose, </a:t>
            </a:r>
          </a:p>
          <a:p>
            <a:endParaRPr lang="en-GB" sz="1200" b="0" kern="1200" dirty="0">
              <a:solidFill>
                <a:schemeClr val="tx1"/>
              </a:solidFill>
              <a:effectLst/>
              <a:latin typeface="+mn-lt"/>
              <a:ea typeface="+mn-ea"/>
              <a:cs typeface="+mn-cs"/>
            </a:endParaRPr>
          </a:p>
          <a:p>
            <a:endParaRPr lang="en-GB" sz="1200" b="0" kern="1200" dirty="0">
              <a:solidFill>
                <a:schemeClr val="tx1"/>
              </a:solidFill>
              <a:effectLst/>
              <a:latin typeface="+mn-lt"/>
              <a:ea typeface="+mn-ea"/>
              <a:cs typeface="+mn-cs"/>
            </a:endParaRPr>
          </a:p>
          <a:p>
            <a:r>
              <a:rPr lang="en-GB" sz="1200" b="0" kern="1200" dirty="0">
                <a:solidFill>
                  <a:schemeClr val="tx1"/>
                </a:solidFill>
                <a:effectLst/>
                <a:latin typeface="+mn-lt"/>
                <a:ea typeface="+mn-ea"/>
                <a:cs typeface="+mn-cs"/>
              </a:rPr>
              <a:t>The SFRS recognises the need for public services to work together to </a:t>
            </a:r>
            <a:r>
              <a:rPr lang="en-GB" sz="1200" b="0" i="0" kern="1200" dirty="0">
                <a:solidFill>
                  <a:schemeClr val="tx1"/>
                </a:solidFill>
                <a:effectLst/>
                <a:latin typeface="+mn-lt"/>
                <a:ea typeface="+mn-ea"/>
                <a:cs typeface="+mn-cs"/>
              </a:rPr>
              <a:t>create a more successful country this will allow public services to contribute towards the </a:t>
            </a:r>
            <a:r>
              <a:rPr lang="en-GB" sz="1200" b="1" i="0" kern="1200" dirty="0">
                <a:solidFill>
                  <a:schemeClr val="tx1"/>
                </a:solidFill>
                <a:effectLst/>
                <a:highlight>
                  <a:srgbClr val="FFFF00"/>
                </a:highlight>
                <a:latin typeface="+mn-lt"/>
                <a:ea typeface="+mn-ea"/>
                <a:cs typeface="+mn-cs"/>
              </a:rPr>
              <a:t>National Performance Framework</a:t>
            </a:r>
            <a:r>
              <a:rPr lang="en-GB" sz="1200" b="0" i="0" kern="1200" dirty="0">
                <a:solidFill>
                  <a:schemeClr val="tx1"/>
                </a:solidFill>
                <a:effectLst/>
                <a:highlight>
                  <a:srgbClr val="FFFF00"/>
                </a:highlight>
                <a:latin typeface="+mn-lt"/>
                <a:ea typeface="+mn-ea"/>
                <a:cs typeface="+mn-cs"/>
              </a:rPr>
              <a:t>( Reference)</a:t>
            </a:r>
            <a:r>
              <a:rPr lang="en-GB" sz="1200" b="0" i="0" kern="1200" dirty="0">
                <a:solidFill>
                  <a:schemeClr val="tx1"/>
                </a:solidFill>
                <a:effectLst/>
                <a:latin typeface="+mn-lt"/>
                <a:ea typeface="+mn-ea"/>
                <a:cs typeface="+mn-cs"/>
              </a:rPr>
              <a:t> goals to,</a:t>
            </a:r>
          </a:p>
          <a:p>
            <a:endParaRPr lang="en-GB" sz="1200" b="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increase the wellbeing of people living in Scotland</a:t>
            </a:r>
          </a:p>
          <a:p>
            <a:endParaRPr lang="en-GB" sz="1200" b="1" i="0" kern="1200" dirty="0">
              <a:solidFill>
                <a:schemeClr val="tx1"/>
              </a:solidFill>
              <a:effectLst/>
              <a:latin typeface="+mn-lt"/>
              <a:ea typeface="+mn-ea"/>
              <a:cs typeface="+mn-cs"/>
            </a:endParaRPr>
          </a:p>
          <a:p>
            <a:endParaRPr lang="en-GB" sz="1200" b="1"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reduce inequalities and give equal importance to economic, environmental and social progress</a:t>
            </a:r>
          </a:p>
          <a:p>
            <a:endParaRPr lang="en-GB"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24D997-DBAE-49F6-B42F-94B33025F107}"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09724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BBED71-73DC-4D8A-BEBF-118A40DF5A73}"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1690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264B9B-1B61-4FEE-89A1-215A9B9DAC81}" type="slidenum">
              <a:rPr lang="en-GB" smtClean="0"/>
              <a:t>4</a:t>
            </a:fld>
            <a:endParaRPr lang="en-GB"/>
          </a:p>
        </p:txBody>
      </p:sp>
    </p:spTree>
    <p:extLst>
      <p:ext uri="{BB962C8B-B14F-4D97-AF65-F5344CB8AC3E}">
        <p14:creationId xmlns:p14="http://schemas.microsoft.com/office/powerpoint/2010/main" val="213551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264B9B-1B61-4FEE-89A1-215A9B9DAC81}" type="slidenum">
              <a:rPr lang="en-GB" smtClean="0"/>
              <a:t>6</a:t>
            </a:fld>
            <a:endParaRPr lang="en-GB"/>
          </a:p>
        </p:txBody>
      </p:sp>
    </p:spTree>
    <p:extLst>
      <p:ext uri="{BB962C8B-B14F-4D97-AF65-F5344CB8AC3E}">
        <p14:creationId xmlns:p14="http://schemas.microsoft.com/office/powerpoint/2010/main" val="1602821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264B9B-1B61-4FEE-89A1-215A9B9DAC81}" type="slidenum">
              <a:rPr lang="en-GB" smtClean="0"/>
              <a:t>7</a:t>
            </a:fld>
            <a:endParaRPr lang="en-GB"/>
          </a:p>
        </p:txBody>
      </p:sp>
    </p:spTree>
    <p:extLst>
      <p:ext uri="{BB962C8B-B14F-4D97-AF65-F5344CB8AC3E}">
        <p14:creationId xmlns:p14="http://schemas.microsoft.com/office/powerpoint/2010/main" val="1748970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264B9B-1B61-4FEE-89A1-215A9B9DAC81}" type="slidenum">
              <a:rPr lang="en-GB" smtClean="0"/>
              <a:t>9</a:t>
            </a:fld>
            <a:endParaRPr lang="en-GB"/>
          </a:p>
        </p:txBody>
      </p:sp>
    </p:spTree>
    <p:extLst>
      <p:ext uri="{BB962C8B-B14F-4D97-AF65-F5344CB8AC3E}">
        <p14:creationId xmlns:p14="http://schemas.microsoft.com/office/powerpoint/2010/main" val="36575148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264B9B-1B61-4FEE-89A1-215A9B9DAC81}" type="slidenum">
              <a:rPr lang="en-GB" smtClean="0"/>
              <a:t>10</a:t>
            </a:fld>
            <a:endParaRPr lang="en-GB"/>
          </a:p>
        </p:txBody>
      </p:sp>
    </p:spTree>
    <p:extLst>
      <p:ext uri="{BB962C8B-B14F-4D97-AF65-F5344CB8AC3E}">
        <p14:creationId xmlns:p14="http://schemas.microsoft.com/office/powerpoint/2010/main" val="801778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FD264B9B-1B61-4FEE-89A1-215A9B9DAC81}" type="slidenum">
              <a:rPr lang="en-GB" smtClean="0"/>
              <a:t>13</a:t>
            </a:fld>
            <a:endParaRPr lang="en-GB"/>
          </a:p>
        </p:txBody>
      </p:sp>
    </p:spTree>
    <p:extLst>
      <p:ext uri="{BB962C8B-B14F-4D97-AF65-F5344CB8AC3E}">
        <p14:creationId xmlns:p14="http://schemas.microsoft.com/office/powerpoint/2010/main" val="2203743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2429924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0098197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799638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5"/>
          </a:xfrm>
          <a:prstGeom prst="rect">
            <a:avLst/>
          </a:prstGeom>
        </p:spPr>
        <p:txBody>
          <a:bodyPr/>
          <a:lstStyle/>
          <a:p>
            <a:fld id="{E7F2D170-4C37-7B49-8705-2F3D2E19C658}" type="datetimeFigureOut">
              <a:rPr lang="en-US" smtClean="0"/>
              <a:t>11/25/2021</a:t>
            </a:fld>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C3BAA003-31F8-B842-A329-615FFFCDC498}" type="slidenum">
              <a:rPr lang="en-US" smtClean="0"/>
              <a:t>‹#›</a:t>
            </a:fld>
            <a:endParaRPr lang="en-US"/>
          </a:p>
        </p:txBody>
      </p:sp>
    </p:spTree>
    <p:extLst>
      <p:ext uri="{BB962C8B-B14F-4D97-AF65-F5344CB8AC3E}">
        <p14:creationId xmlns:p14="http://schemas.microsoft.com/office/powerpoint/2010/main" val="785363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fld id="{E7F2D170-4C37-7B49-8705-2F3D2E19C658}" type="datetimeFigureOut">
              <a:rPr lang="en-US" smtClean="0"/>
              <a:t>11/25/2021</a:t>
            </a:fld>
            <a:endParaRPr lang="en-US"/>
          </a:p>
        </p:txBody>
      </p:sp>
      <p:sp>
        <p:nvSpPr>
          <p:cNvPr id="5" name="Footer Placeholder 4"/>
          <p:cNvSpPr>
            <a:spLocks noGrp="1"/>
          </p:cNvSpPr>
          <p:nvPr>
            <p:ph type="ftr" sz="quarter" idx="11"/>
          </p:nvPr>
        </p:nvSpPr>
        <p:spPr>
          <a:xfrm>
            <a:off x="3124200" y="6356352"/>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2"/>
            <a:ext cx="2133600" cy="365125"/>
          </a:xfrm>
          <a:prstGeom prst="rect">
            <a:avLst/>
          </a:prstGeom>
        </p:spPr>
        <p:txBody>
          <a:bodyPr/>
          <a:lstStyle/>
          <a:p>
            <a:fld id="{C3BAA003-31F8-B842-A329-615FFFCDC498}" type="slidenum">
              <a:rPr lang="en-US" smtClean="0"/>
              <a:t>‹#›</a:t>
            </a:fld>
            <a:endParaRPr lang="en-US"/>
          </a:p>
        </p:txBody>
      </p:sp>
    </p:spTree>
    <p:extLst>
      <p:ext uri="{BB962C8B-B14F-4D97-AF65-F5344CB8AC3E}">
        <p14:creationId xmlns:p14="http://schemas.microsoft.com/office/powerpoint/2010/main" val="181554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D47E5-68D0-6648-9F20-C5A58AFB2088}"/>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2F42E0A-9775-1E4D-BAAC-ACEC51BFEAF8}"/>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F67C65C-EB5B-1542-81EA-8FEF64A66245}"/>
              </a:ext>
            </a:extLst>
          </p:cNvPr>
          <p:cNvSpPr>
            <a:spLocks noGrp="1"/>
          </p:cNvSpPr>
          <p:nvPr>
            <p:ph type="dt" sz="half" idx="10"/>
          </p:nvPr>
        </p:nvSpPr>
        <p:spPr/>
        <p:txBody>
          <a:bodyPr/>
          <a:lstStyle/>
          <a:p>
            <a:fld id="{E1BCE8A2-E8AC-3A49-8B85-C1522EF9D8B0}" type="datetime1">
              <a:rPr lang="en-GB" smtClean="0"/>
              <a:t>25/11/2021</a:t>
            </a:fld>
            <a:endParaRPr lang="en-US" dirty="0"/>
          </a:p>
        </p:txBody>
      </p:sp>
      <p:sp>
        <p:nvSpPr>
          <p:cNvPr id="5" name="Footer Placeholder 4">
            <a:extLst>
              <a:ext uri="{FF2B5EF4-FFF2-40B4-BE49-F238E27FC236}">
                <a16:creationId xmlns:a16="http://schemas.microsoft.com/office/drawing/2014/main" id="{936DBF9D-99F1-AC4A-9E4B-655F22481C62}"/>
              </a:ext>
            </a:extLst>
          </p:cNvPr>
          <p:cNvSpPr>
            <a:spLocks noGrp="1"/>
          </p:cNvSpPr>
          <p:nvPr>
            <p:ph type="ftr" sz="quarter" idx="11"/>
          </p:nvPr>
        </p:nvSpPr>
        <p:spPr/>
        <p:txBody>
          <a:bodyPr/>
          <a:lstStyle/>
          <a:p>
            <a:r>
              <a:rPr lang="en-US" dirty="0"/>
              <a:t>Be curious, not judgemental</a:t>
            </a:r>
          </a:p>
        </p:txBody>
      </p:sp>
      <p:sp>
        <p:nvSpPr>
          <p:cNvPr id="6" name="Slide Number Placeholder 5">
            <a:extLst>
              <a:ext uri="{FF2B5EF4-FFF2-40B4-BE49-F238E27FC236}">
                <a16:creationId xmlns:a16="http://schemas.microsoft.com/office/drawing/2014/main" id="{6892054D-D047-0948-A8D4-A16071B0A939}"/>
              </a:ext>
            </a:extLst>
          </p:cNvPr>
          <p:cNvSpPr>
            <a:spLocks noGrp="1"/>
          </p:cNvSpPr>
          <p:nvPr>
            <p:ph type="sldNum" sz="quarter" idx="12"/>
          </p:nvPr>
        </p:nvSpPr>
        <p:spPr/>
        <p:txBody>
          <a:bodyPr/>
          <a:lstStyle/>
          <a:p>
            <a:fld id="{9E33D9D8-51EB-2C4C-8703-49E8B9D89F31}" type="slidenum">
              <a:rPr lang="en-US" smtClean="0"/>
              <a:t>‹#›</a:t>
            </a:fld>
            <a:endParaRPr lang="en-US" dirty="0"/>
          </a:p>
        </p:txBody>
      </p:sp>
    </p:spTree>
    <p:extLst>
      <p:ext uri="{BB962C8B-B14F-4D97-AF65-F5344CB8AC3E}">
        <p14:creationId xmlns:p14="http://schemas.microsoft.com/office/powerpoint/2010/main" val="17906650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7BEC-9B8C-CA42-9B99-9E656FC8EB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C08C58-2B12-0145-8B36-D475E270D5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046D8-81B0-B748-A209-5798068C0B59}"/>
              </a:ext>
            </a:extLst>
          </p:cNvPr>
          <p:cNvSpPr>
            <a:spLocks noGrp="1"/>
          </p:cNvSpPr>
          <p:nvPr>
            <p:ph type="dt" sz="half" idx="10"/>
          </p:nvPr>
        </p:nvSpPr>
        <p:spPr/>
        <p:txBody>
          <a:bodyPr/>
          <a:lstStyle/>
          <a:p>
            <a:fld id="{5A0F2B55-E6F3-804F-A0DD-F1085E975AEE}" type="datetime1">
              <a:rPr lang="en-GB" smtClean="0"/>
              <a:t>25/11/2021</a:t>
            </a:fld>
            <a:endParaRPr lang="en-US" dirty="0"/>
          </a:p>
        </p:txBody>
      </p:sp>
      <p:sp>
        <p:nvSpPr>
          <p:cNvPr id="5" name="Footer Placeholder 4">
            <a:extLst>
              <a:ext uri="{FF2B5EF4-FFF2-40B4-BE49-F238E27FC236}">
                <a16:creationId xmlns:a16="http://schemas.microsoft.com/office/drawing/2014/main" id="{D2F78B9E-6103-1A44-B9D6-FF0A12BC100F}"/>
              </a:ext>
            </a:extLst>
          </p:cNvPr>
          <p:cNvSpPr>
            <a:spLocks noGrp="1"/>
          </p:cNvSpPr>
          <p:nvPr>
            <p:ph type="ftr" sz="quarter" idx="11"/>
          </p:nvPr>
        </p:nvSpPr>
        <p:spPr/>
        <p:txBody>
          <a:bodyPr/>
          <a:lstStyle/>
          <a:p>
            <a:r>
              <a:rPr lang="en-US" dirty="0"/>
              <a:t>Be curious, not judgemental</a:t>
            </a:r>
          </a:p>
        </p:txBody>
      </p:sp>
      <p:sp>
        <p:nvSpPr>
          <p:cNvPr id="6" name="Slide Number Placeholder 5">
            <a:extLst>
              <a:ext uri="{FF2B5EF4-FFF2-40B4-BE49-F238E27FC236}">
                <a16:creationId xmlns:a16="http://schemas.microsoft.com/office/drawing/2014/main" id="{C04FADAF-40B4-3B47-86E1-F31AB2CBB3B7}"/>
              </a:ext>
            </a:extLst>
          </p:cNvPr>
          <p:cNvSpPr>
            <a:spLocks noGrp="1"/>
          </p:cNvSpPr>
          <p:nvPr>
            <p:ph type="sldNum" sz="quarter" idx="12"/>
          </p:nvPr>
        </p:nvSpPr>
        <p:spPr/>
        <p:txBody>
          <a:bodyPr/>
          <a:lstStyle/>
          <a:p>
            <a:fld id="{9E33D9D8-51EB-2C4C-8703-49E8B9D89F31}" type="slidenum">
              <a:rPr lang="en-US" smtClean="0"/>
              <a:t>‹#›</a:t>
            </a:fld>
            <a:endParaRPr lang="en-US"/>
          </a:p>
        </p:txBody>
      </p:sp>
    </p:spTree>
    <p:extLst>
      <p:ext uri="{BB962C8B-B14F-4D97-AF65-F5344CB8AC3E}">
        <p14:creationId xmlns:p14="http://schemas.microsoft.com/office/powerpoint/2010/main" val="34422383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2B4B6-14FC-CC42-83E3-1D195870FDF3}"/>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D604E08F-2EE1-E84C-A88F-42840EEF74CC}"/>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C3245-7B2D-BD41-ADE7-3375F61AC25C}"/>
              </a:ext>
            </a:extLst>
          </p:cNvPr>
          <p:cNvSpPr>
            <a:spLocks noGrp="1"/>
          </p:cNvSpPr>
          <p:nvPr>
            <p:ph type="dt" sz="half" idx="10"/>
          </p:nvPr>
        </p:nvSpPr>
        <p:spPr/>
        <p:txBody>
          <a:bodyPr/>
          <a:lstStyle/>
          <a:p>
            <a:fld id="{86AFCD9F-6746-D342-A6F6-5D7E7188782E}" type="datetime1">
              <a:rPr lang="en-GB" smtClean="0"/>
              <a:t>25/11/2021</a:t>
            </a:fld>
            <a:endParaRPr lang="en-US"/>
          </a:p>
        </p:txBody>
      </p:sp>
      <p:sp>
        <p:nvSpPr>
          <p:cNvPr id="5" name="Footer Placeholder 4">
            <a:extLst>
              <a:ext uri="{FF2B5EF4-FFF2-40B4-BE49-F238E27FC236}">
                <a16:creationId xmlns:a16="http://schemas.microsoft.com/office/drawing/2014/main" id="{94BC8052-E662-C14D-8D96-0008D77960A4}"/>
              </a:ext>
            </a:extLst>
          </p:cNvPr>
          <p:cNvSpPr>
            <a:spLocks noGrp="1"/>
          </p:cNvSpPr>
          <p:nvPr>
            <p:ph type="ftr" sz="quarter" idx="11"/>
          </p:nvPr>
        </p:nvSpPr>
        <p:spPr/>
        <p:txBody>
          <a:bodyPr/>
          <a:lstStyle/>
          <a:p>
            <a:r>
              <a:rPr lang="en-US" dirty="0"/>
              <a:t>Be curious, not judgemental</a:t>
            </a:r>
          </a:p>
        </p:txBody>
      </p:sp>
      <p:sp>
        <p:nvSpPr>
          <p:cNvPr id="6" name="Slide Number Placeholder 5">
            <a:extLst>
              <a:ext uri="{FF2B5EF4-FFF2-40B4-BE49-F238E27FC236}">
                <a16:creationId xmlns:a16="http://schemas.microsoft.com/office/drawing/2014/main" id="{195A9E06-8DA1-1048-AD0C-71F0F7DAEE13}"/>
              </a:ext>
            </a:extLst>
          </p:cNvPr>
          <p:cNvSpPr>
            <a:spLocks noGrp="1"/>
          </p:cNvSpPr>
          <p:nvPr>
            <p:ph type="sldNum" sz="quarter" idx="12"/>
          </p:nvPr>
        </p:nvSpPr>
        <p:spPr/>
        <p:txBody>
          <a:bodyPr/>
          <a:lstStyle/>
          <a:p>
            <a:fld id="{9E33D9D8-51EB-2C4C-8703-49E8B9D89F31}" type="slidenum">
              <a:rPr lang="en-US" smtClean="0"/>
              <a:t>‹#›</a:t>
            </a:fld>
            <a:endParaRPr lang="en-US"/>
          </a:p>
        </p:txBody>
      </p:sp>
    </p:spTree>
    <p:extLst>
      <p:ext uri="{BB962C8B-B14F-4D97-AF65-F5344CB8AC3E}">
        <p14:creationId xmlns:p14="http://schemas.microsoft.com/office/powerpoint/2010/main" val="1055526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A6CB-5137-3141-A2BF-5CD1B43ECE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2036F8-DE0E-9D4C-A4B8-129B50CB0EBD}"/>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F1F7D7-F709-3345-922F-9C10FA24544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733AB8-DE76-BD4C-8EBD-F0AA5AEAC51F}"/>
              </a:ext>
            </a:extLst>
          </p:cNvPr>
          <p:cNvSpPr>
            <a:spLocks noGrp="1"/>
          </p:cNvSpPr>
          <p:nvPr>
            <p:ph type="dt" sz="half" idx="10"/>
          </p:nvPr>
        </p:nvSpPr>
        <p:spPr/>
        <p:txBody>
          <a:bodyPr/>
          <a:lstStyle/>
          <a:p>
            <a:fld id="{EA9CE1C9-CF5E-D24C-A35C-70B326BB7658}" type="datetime1">
              <a:rPr lang="en-GB" smtClean="0"/>
              <a:t>25/11/2021</a:t>
            </a:fld>
            <a:endParaRPr lang="en-US"/>
          </a:p>
        </p:txBody>
      </p:sp>
      <p:sp>
        <p:nvSpPr>
          <p:cNvPr id="6" name="Footer Placeholder 5">
            <a:extLst>
              <a:ext uri="{FF2B5EF4-FFF2-40B4-BE49-F238E27FC236}">
                <a16:creationId xmlns:a16="http://schemas.microsoft.com/office/drawing/2014/main" id="{1973D927-745E-DF45-9416-DA8350B560F1}"/>
              </a:ext>
            </a:extLst>
          </p:cNvPr>
          <p:cNvSpPr>
            <a:spLocks noGrp="1"/>
          </p:cNvSpPr>
          <p:nvPr>
            <p:ph type="ftr" sz="quarter" idx="11"/>
          </p:nvPr>
        </p:nvSpPr>
        <p:spPr/>
        <p:txBody>
          <a:bodyPr/>
          <a:lstStyle/>
          <a:p>
            <a:r>
              <a:rPr lang="en-US" dirty="0"/>
              <a:t>Be curious, not judgemental</a:t>
            </a:r>
          </a:p>
        </p:txBody>
      </p:sp>
      <p:sp>
        <p:nvSpPr>
          <p:cNvPr id="7" name="Slide Number Placeholder 6">
            <a:extLst>
              <a:ext uri="{FF2B5EF4-FFF2-40B4-BE49-F238E27FC236}">
                <a16:creationId xmlns:a16="http://schemas.microsoft.com/office/drawing/2014/main" id="{E64F3EBE-FC01-4E46-A95C-2CDF0EB343DF}"/>
              </a:ext>
            </a:extLst>
          </p:cNvPr>
          <p:cNvSpPr>
            <a:spLocks noGrp="1"/>
          </p:cNvSpPr>
          <p:nvPr>
            <p:ph type="sldNum" sz="quarter" idx="12"/>
          </p:nvPr>
        </p:nvSpPr>
        <p:spPr/>
        <p:txBody>
          <a:bodyPr/>
          <a:lstStyle/>
          <a:p>
            <a:fld id="{9E33D9D8-51EB-2C4C-8703-49E8B9D89F31}" type="slidenum">
              <a:rPr lang="en-US" smtClean="0"/>
              <a:t>‹#›</a:t>
            </a:fld>
            <a:endParaRPr lang="en-US"/>
          </a:p>
        </p:txBody>
      </p:sp>
    </p:spTree>
    <p:extLst>
      <p:ext uri="{BB962C8B-B14F-4D97-AF65-F5344CB8AC3E}">
        <p14:creationId xmlns:p14="http://schemas.microsoft.com/office/powerpoint/2010/main" val="10540268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5D0C0-D0FA-924F-BFDF-494CA683701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4B0666-7808-AF45-83D7-DA314798DD8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D30C0780-AAA7-D44A-8695-D2BADFF89E8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5D856D-0787-974E-B88D-3FC4DAB15DE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E03E262-BBA8-7140-9B7A-15B040A3F90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2FAE47C-D2D1-044B-B347-4D29E30423D6}"/>
              </a:ext>
            </a:extLst>
          </p:cNvPr>
          <p:cNvSpPr>
            <a:spLocks noGrp="1"/>
          </p:cNvSpPr>
          <p:nvPr>
            <p:ph type="dt" sz="half" idx="10"/>
          </p:nvPr>
        </p:nvSpPr>
        <p:spPr/>
        <p:txBody>
          <a:bodyPr/>
          <a:lstStyle/>
          <a:p>
            <a:fld id="{F88AEAC8-D1D2-824A-836E-A3182377AFA2}" type="datetime1">
              <a:rPr lang="en-GB" smtClean="0"/>
              <a:t>25/11/2021</a:t>
            </a:fld>
            <a:endParaRPr lang="en-US"/>
          </a:p>
        </p:txBody>
      </p:sp>
      <p:sp>
        <p:nvSpPr>
          <p:cNvPr id="8" name="Footer Placeholder 7">
            <a:extLst>
              <a:ext uri="{FF2B5EF4-FFF2-40B4-BE49-F238E27FC236}">
                <a16:creationId xmlns:a16="http://schemas.microsoft.com/office/drawing/2014/main" id="{01BD46CB-09F1-9C4B-AECF-A041166C238B}"/>
              </a:ext>
            </a:extLst>
          </p:cNvPr>
          <p:cNvSpPr>
            <a:spLocks noGrp="1"/>
          </p:cNvSpPr>
          <p:nvPr>
            <p:ph type="ftr" sz="quarter" idx="11"/>
          </p:nvPr>
        </p:nvSpPr>
        <p:spPr/>
        <p:txBody>
          <a:bodyPr/>
          <a:lstStyle/>
          <a:p>
            <a:r>
              <a:rPr lang="en-US" dirty="0"/>
              <a:t>Be curious, not judgemental</a:t>
            </a:r>
          </a:p>
        </p:txBody>
      </p:sp>
      <p:sp>
        <p:nvSpPr>
          <p:cNvPr id="9" name="Slide Number Placeholder 8">
            <a:extLst>
              <a:ext uri="{FF2B5EF4-FFF2-40B4-BE49-F238E27FC236}">
                <a16:creationId xmlns:a16="http://schemas.microsoft.com/office/drawing/2014/main" id="{1F53FC3D-3F03-7345-9343-16C12765C1FD}"/>
              </a:ext>
            </a:extLst>
          </p:cNvPr>
          <p:cNvSpPr>
            <a:spLocks noGrp="1"/>
          </p:cNvSpPr>
          <p:nvPr>
            <p:ph type="sldNum" sz="quarter" idx="12"/>
          </p:nvPr>
        </p:nvSpPr>
        <p:spPr/>
        <p:txBody>
          <a:bodyPr/>
          <a:lstStyle/>
          <a:p>
            <a:fld id="{9E33D9D8-51EB-2C4C-8703-49E8B9D89F31}" type="slidenum">
              <a:rPr lang="en-US" smtClean="0"/>
              <a:t>‹#›</a:t>
            </a:fld>
            <a:endParaRPr lang="en-US"/>
          </a:p>
        </p:txBody>
      </p:sp>
    </p:spTree>
    <p:extLst>
      <p:ext uri="{BB962C8B-B14F-4D97-AF65-F5344CB8AC3E}">
        <p14:creationId xmlns:p14="http://schemas.microsoft.com/office/powerpoint/2010/main" val="1565482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2ED9A-F1DD-E34D-9500-4D523182E2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732101C-6022-8A47-9BF8-CFB58D0554DF}"/>
              </a:ext>
            </a:extLst>
          </p:cNvPr>
          <p:cNvSpPr>
            <a:spLocks noGrp="1"/>
          </p:cNvSpPr>
          <p:nvPr>
            <p:ph type="dt" sz="half" idx="10"/>
          </p:nvPr>
        </p:nvSpPr>
        <p:spPr/>
        <p:txBody>
          <a:bodyPr/>
          <a:lstStyle/>
          <a:p>
            <a:fld id="{6172E14D-B40F-814F-B315-C345336B395B}" type="datetime1">
              <a:rPr lang="en-GB" smtClean="0"/>
              <a:t>25/11/2021</a:t>
            </a:fld>
            <a:endParaRPr lang="en-US"/>
          </a:p>
        </p:txBody>
      </p:sp>
      <p:sp>
        <p:nvSpPr>
          <p:cNvPr id="4" name="Footer Placeholder 3">
            <a:extLst>
              <a:ext uri="{FF2B5EF4-FFF2-40B4-BE49-F238E27FC236}">
                <a16:creationId xmlns:a16="http://schemas.microsoft.com/office/drawing/2014/main" id="{EB063A44-453A-0847-A31A-52317CC8FB8F}"/>
              </a:ext>
            </a:extLst>
          </p:cNvPr>
          <p:cNvSpPr>
            <a:spLocks noGrp="1"/>
          </p:cNvSpPr>
          <p:nvPr>
            <p:ph type="ftr" sz="quarter" idx="11"/>
          </p:nvPr>
        </p:nvSpPr>
        <p:spPr/>
        <p:txBody>
          <a:bodyPr/>
          <a:lstStyle/>
          <a:p>
            <a:r>
              <a:rPr lang="en-US" dirty="0"/>
              <a:t>Be curious, not judgemental</a:t>
            </a:r>
          </a:p>
        </p:txBody>
      </p:sp>
      <p:sp>
        <p:nvSpPr>
          <p:cNvPr id="5" name="Slide Number Placeholder 4">
            <a:extLst>
              <a:ext uri="{FF2B5EF4-FFF2-40B4-BE49-F238E27FC236}">
                <a16:creationId xmlns:a16="http://schemas.microsoft.com/office/drawing/2014/main" id="{F17CDC3C-ECF5-9848-BB53-8E7DA134E965}"/>
              </a:ext>
            </a:extLst>
          </p:cNvPr>
          <p:cNvSpPr>
            <a:spLocks noGrp="1"/>
          </p:cNvSpPr>
          <p:nvPr>
            <p:ph type="sldNum" sz="quarter" idx="12"/>
          </p:nvPr>
        </p:nvSpPr>
        <p:spPr/>
        <p:txBody>
          <a:bodyPr/>
          <a:lstStyle/>
          <a:p>
            <a:fld id="{9E33D9D8-51EB-2C4C-8703-49E8B9D89F31}" type="slidenum">
              <a:rPr lang="en-US" smtClean="0"/>
              <a:t>‹#›</a:t>
            </a:fld>
            <a:endParaRPr lang="en-US"/>
          </a:p>
        </p:txBody>
      </p:sp>
    </p:spTree>
    <p:extLst>
      <p:ext uri="{BB962C8B-B14F-4D97-AF65-F5344CB8AC3E}">
        <p14:creationId xmlns:p14="http://schemas.microsoft.com/office/powerpoint/2010/main" val="3871362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59461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ED4185-5789-DA48-90E8-728AC57496A2}"/>
              </a:ext>
            </a:extLst>
          </p:cNvPr>
          <p:cNvSpPr>
            <a:spLocks noGrp="1"/>
          </p:cNvSpPr>
          <p:nvPr>
            <p:ph type="dt" sz="half" idx="10"/>
          </p:nvPr>
        </p:nvSpPr>
        <p:spPr/>
        <p:txBody>
          <a:bodyPr/>
          <a:lstStyle/>
          <a:p>
            <a:fld id="{953791F7-25B3-0346-A7BF-68993571B624}" type="datetime1">
              <a:rPr lang="en-GB" smtClean="0"/>
              <a:t>25/11/2021</a:t>
            </a:fld>
            <a:endParaRPr lang="en-US"/>
          </a:p>
        </p:txBody>
      </p:sp>
      <p:sp>
        <p:nvSpPr>
          <p:cNvPr id="3" name="Footer Placeholder 2">
            <a:extLst>
              <a:ext uri="{FF2B5EF4-FFF2-40B4-BE49-F238E27FC236}">
                <a16:creationId xmlns:a16="http://schemas.microsoft.com/office/drawing/2014/main" id="{A0918774-2EFD-CA4B-9ED0-EAABAD6D1CF4}"/>
              </a:ext>
            </a:extLst>
          </p:cNvPr>
          <p:cNvSpPr>
            <a:spLocks noGrp="1"/>
          </p:cNvSpPr>
          <p:nvPr>
            <p:ph type="ftr" sz="quarter" idx="11"/>
          </p:nvPr>
        </p:nvSpPr>
        <p:spPr/>
        <p:txBody>
          <a:bodyPr/>
          <a:lstStyle/>
          <a:p>
            <a:r>
              <a:rPr lang="en-US" dirty="0"/>
              <a:t>Be curious, not judgemental</a:t>
            </a:r>
          </a:p>
        </p:txBody>
      </p:sp>
      <p:sp>
        <p:nvSpPr>
          <p:cNvPr id="4" name="Slide Number Placeholder 3">
            <a:extLst>
              <a:ext uri="{FF2B5EF4-FFF2-40B4-BE49-F238E27FC236}">
                <a16:creationId xmlns:a16="http://schemas.microsoft.com/office/drawing/2014/main" id="{DE30D4EC-2DB0-4C4D-95DF-63195F343313}"/>
              </a:ext>
            </a:extLst>
          </p:cNvPr>
          <p:cNvSpPr>
            <a:spLocks noGrp="1"/>
          </p:cNvSpPr>
          <p:nvPr>
            <p:ph type="sldNum" sz="quarter" idx="12"/>
          </p:nvPr>
        </p:nvSpPr>
        <p:spPr/>
        <p:txBody>
          <a:bodyPr/>
          <a:lstStyle/>
          <a:p>
            <a:fld id="{9E33D9D8-51EB-2C4C-8703-49E8B9D89F31}" type="slidenum">
              <a:rPr lang="en-US" smtClean="0"/>
              <a:t>‹#›</a:t>
            </a:fld>
            <a:endParaRPr lang="en-US"/>
          </a:p>
        </p:txBody>
      </p:sp>
    </p:spTree>
    <p:extLst>
      <p:ext uri="{BB962C8B-B14F-4D97-AF65-F5344CB8AC3E}">
        <p14:creationId xmlns:p14="http://schemas.microsoft.com/office/powerpoint/2010/main" val="7932340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9288-5F0C-BE4B-B52A-A1B96A064B1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D99E9D3-8539-7648-976C-7089DD7D820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DA00A3-A855-364F-9C45-E4CD2D425786}"/>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D3FF86E-F1CC-F749-A8BD-1A09187C0289}"/>
              </a:ext>
            </a:extLst>
          </p:cNvPr>
          <p:cNvSpPr>
            <a:spLocks noGrp="1"/>
          </p:cNvSpPr>
          <p:nvPr>
            <p:ph type="dt" sz="half" idx="10"/>
          </p:nvPr>
        </p:nvSpPr>
        <p:spPr/>
        <p:txBody>
          <a:bodyPr/>
          <a:lstStyle/>
          <a:p>
            <a:fld id="{04DB1780-4FC1-ED4B-88E7-D39039CE9CA4}" type="datetime1">
              <a:rPr lang="en-GB" smtClean="0"/>
              <a:t>25/11/2021</a:t>
            </a:fld>
            <a:endParaRPr lang="en-US"/>
          </a:p>
        </p:txBody>
      </p:sp>
      <p:sp>
        <p:nvSpPr>
          <p:cNvPr id="6" name="Footer Placeholder 5">
            <a:extLst>
              <a:ext uri="{FF2B5EF4-FFF2-40B4-BE49-F238E27FC236}">
                <a16:creationId xmlns:a16="http://schemas.microsoft.com/office/drawing/2014/main" id="{AA84396A-15B8-5B4C-A007-0F7BFDF529DF}"/>
              </a:ext>
            </a:extLst>
          </p:cNvPr>
          <p:cNvSpPr>
            <a:spLocks noGrp="1"/>
          </p:cNvSpPr>
          <p:nvPr>
            <p:ph type="ftr" sz="quarter" idx="11"/>
          </p:nvPr>
        </p:nvSpPr>
        <p:spPr/>
        <p:txBody>
          <a:bodyPr/>
          <a:lstStyle/>
          <a:p>
            <a:r>
              <a:rPr lang="en-US" dirty="0"/>
              <a:t>Be curious, not judgemental</a:t>
            </a:r>
          </a:p>
        </p:txBody>
      </p:sp>
      <p:sp>
        <p:nvSpPr>
          <p:cNvPr id="7" name="Slide Number Placeholder 6">
            <a:extLst>
              <a:ext uri="{FF2B5EF4-FFF2-40B4-BE49-F238E27FC236}">
                <a16:creationId xmlns:a16="http://schemas.microsoft.com/office/drawing/2014/main" id="{26242D07-8B46-A942-97CF-EBEC878D0F19}"/>
              </a:ext>
            </a:extLst>
          </p:cNvPr>
          <p:cNvSpPr>
            <a:spLocks noGrp="1"/>
          </p:cNvSpPr>
          <p:nvPr>
            <p:ph type="sldNum" sz="quarter" idx="12"/>
          </p:nvPr>
        </p:nvSpPr>
        <p:spPr/>
        <p:txBody>
          <a:bodyPr/>
          <a:lstStyle/>
          <a:p>
            <a:fld id="{9E33D9D8-51EB-2C4C-8703-49E8B9D89F31}" type="slidenum">
              <a:rPr lang="en-US" smtClean="0"/>
              <a:t>‹#›</a:t>
            </a:fld>
            <a:endParaRPr lang="en-US"/>
          </a:p>
        </p:txBody>
      </p:sp>
    </p:spTree>
    <p:extLst>
      <p:ext uri="{BB962C8B-B14F-4D97-AF65-F5344CB8AC3E}">
        <p14:creationId xmlns:p14="http://schemas.microsoft.com/office/powerpoint/2010/main" val="391174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B0447-CB46-F94A-A9A3-553B100F6BA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8D4CDE05-7798-8041-B6F9-B6A693158A02}"/>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A7CA119C-5D18-F34E-B4A3-9F77E544927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ECB6FF0-8529-534E-8C1B-8227F71DF693}"/>
              </a:ext>
            </a:extLst>
          </p:cNvPr>
          <p:cNvSpPr>
            <a:spLocks noGrp="1"/>
          </p:cNvSpPr>
          <p:nvPr>
            <p:ph type="dt" sz="half" idx="10"/>
          </p:nvPr>
        </p:nvSpPr>
        <p:spPr/>
        <p:txBody>
          <a:bodyPr/>
          <a:lstStyle/>
          <a:p>
            <a:fld id="{A296A3EE-0F37-7F49-959D-7A58EDC30BC2}" type="datetime1">
              <a:rPr lang="en-GB" smtClean="0"/>
              <a:t>25/11/2021</a:t>
            </a:fld>
            <a:endParaRPr lang="en-US"/>
          </a:p>
        </p:txBody>
      </p:sp>
      <p:sp>
        <p:nvSpPr>
          <p:cNvPr id="6" name="Footer Placeholder 5">
            <a:extLst>
              <a:ext uri="{FF2B5EF4-FFF2-40B4-BE49-F238E27FC236}">
                <a16:creationId xmlns:a16="http://schemas.microsoft.com/office/drawing/2014/main" id="{5401B86E-DAA1-9A4C-82F5-619B54C7632F}"/>
              </a:ext>
            </a:extLst>
          </p:cNvPr>
          <p:cNvSpPr>
            <a:spLocks noGrp="1"/>
          </p:cNvSpPr>
          <p:nvPr>
            <p:ph type="ftr" sz="quarter" idx="11"/>
          </p:nvPr>
        </p:nvSpPr>
        <p:spPr/>
        <p:txBody>
          <a:bodyPr/>
          <a:lstStyle/>
          <a:p>
            <a:r>
              <a:rPr lang="en-US" dirty="0"/>
              <a:t>Be curious, not judgemental</a:t>
            </a:r>
          </a:p>
        </p:txBody>
      </p:sp>
      <p:sp>
        <p:nvSpPr>
          <p:cNvPr id="7" name="Slide Number Placeholder 6">
            <a:extLst>
              <a:ext uri="{FF2B5EF4-FFF2-40B4-BE49-F238E27FC236}">
                <a16:creationId xmlns:a16="http://schemas.microsoft.com/office/drawing/2014/main" id="{04E8DC12-7615-D645-ADB8-4B2816F8EDFD}"/>
              </a:ext>
            </a:extLst>
          </p:cNvPr>
          <p:cNvSpPr>
            <a:spLocks noGrp="1"/>
          </p:cNvSpPr>
          <p:nvPr>
            <p:ph type="sldNum" sz="quarter" idx="12"/>
          </p:nvPr>
        </p:nvSpPr>
        <p:spPr/>
        <p:txBody>
          <a:bodyPr/>
          <a:lstStyle/>
          <a:p>
            <a:fld id="{9E33D9D8-51EB-2C4C-8703-49E8B9D89F31}" type="slidenum">
              <a:rPr lang="en-US" smtClean="0"/>
              <a:t>‹#›</a:t>
            </a:fld>
            <a:endParaRPr lang="en-US"/>
          </a:p>
        </p:txBody>
      </p:sp>
    </p:spTree>
    <p:extLst>
      <p:ext uri="{BB962C8B-B14F-4D97-AF65-F5344CB8AC3E}">
        <p14:creationId xmlns:p14="http://schemas.microsoft.com/office/powerpoint/2010/main" val="1474141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36DFC-F92B-7649-A0E7-912592B35B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8365334-6DA2-3047-AAA8-A1CFB29F06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E07871-78AC-CC40-858C-CB16B05A3D18}"/>
              </a:ext>
            </a:extLst>
          </p:cNvPr>
          <p:cNvSpPr>
            <a:spLocks noGrp="1"/>
          </p:cNvSpPr>
          <p:nvPr>
            <p:ph type="dt" sz="half" idx="10"/>
          </p:nvPr>
        </p:nvSpPr>
        <p:spPr/>
        <p:txBody>
          <a:bodyPr/>
          <a:lstStyle/>
          <a:p>
            <a:fld id="{2DA1234C-1237-8346-B585-B47C29156B7B}" type="datetime1">
              <a:rPr lang="en-GB" smtClean="0"/>
              <a:t>25/11/2021</a:t>
            </a:fld>
            <a:endParaRPr lang="en-US"/>
          </a:p>
        </p:txBody>
      </p:sp>
      <p:sp>
        <p:nvSpPr>
          <p:cNvPr id="5" name="Footer Placeholder 4">
            <a:extLst>
              <a:ext uri="{FF2B5EF4-FFF2-40B4-BE49-F238E27FC236}">
                <a16:creationId xmlns:a16="http://schemas.microsoft.com/office/drawing/2014/main" id="{8C6ACCAA-3700-764C-B7DA-264400FD92BD}"/>
              </a:ext>
            </a:extLst>
          </p:cNvPr>
          <p:cNvSpPr>
            <a:spLocks noGrp="1"/>
          </p:cNvSpPr>
          <p:nvPr>
            <p:ph type="ftr" sz="quarter" idx="11"/>
          </p:nvPr>
        </p:nvSpPr>
        <p:spPr/>
        <p:txBody>
          <a:bodyPr/>
          <a:lstStyle/>
          <a:p>
            <a:r>
              <a:rPr lang="en-US" dirty="0"/>
              <a:t>Be curious, not judgemental</a:t>
            </a:r>
          </a:p>
        </p:txBody>
      </p:sp>
      <p:sp>
        <p:nvSpPr>
          <p:cNvPr id="6" name="Slide Number Placeholder 5">
            <a:extLst>
              <a:ext uri="{FF2B5EF4-FFF2-40B4-BE49-F238E27FC236}">
                <a16:creationId xmlns:a16="http://schemas.microsoft.com/office/drawing/2014/main" id="{D074D3EB-AC0D-DD40-BB24-A64B659A7E84}"/>
              </a:ext>
            </a:extLst>
          </p:cNvPr>
          <p:cNvSpPr>
            <a:spLocks noGrp="1"/>
          </p:cNvSpPr>
          <p:nvPr>
            <p:ph type="sldNum" sz="quarter" idx="12"/>
          </p:nvPr>
        </p:nvSpPr>
        <p:spPr/>
        <p:txBody>
          <a:bodyPr/>
          <a:lstStyle/>
          <a:p>
            <a:fld id="{9E33D9D8-51EB-2C4C-8703-49E8B9D89F31}" type="slidenum">
              <a:rPr lang="en-US" smtClean="0"/>
              <a:t>‹#›</a:t>
            </a:fld>
            <a:endParaRPr lang="en-US"/>
          </a:p>
        </p:txBody>
      </p:sp>
    </p:spTree>
    <p:extLst>
      <p:ext uri="{BB962C8B-B14F-4D97-AF65-F5344CB8AC3E}">
        <p14:creationId xmlns:p14="http://schemas.microsoft.com/office/powerpoint/2010/main" val="1391092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49708E-BA2D-A849-B895-E3DA98502AA1}"/>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B649C2-8EAC-B141-95FB-4D86DD78C42D}"/>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2A0248-35F6-8E47-973F-EF439D88A453}"/>
              </a:ext>
            </a:extLst>
          </p:cNvPr>
          <p:cNvSpPr>
            <a:spLocks noGrp="1"/>
          </p:cNvSpPr>
          <p:nvPr>
            <p:ph type="dt" sz="half" idx="10"/>
          </p:nvPr>
        </p:nvSpPr>
        <p:spPr/>
        <p:txBody>
          <a:bodyPr/>
          <a:lstStyle/>
          <a:p>
            <a:fld id="{394CDF3B-C87C-3D4D-9CB4-48A168E62C1E}" type="datetime1">
              <a:rPr lang="en-GB" smtClean="0"/>
              <a:t>25/11/2021</a:t>
            </a:fld>
            <a:endParaRPr lang="en-US"/>
          </a:p>
        </p:txBody>
      </p:sp>
      <p:sp>
        <p:nvSpPr>
          <p:cNvPr id="5" name="Footer Placeholder 4">
            <a:extLst>
              <a:ext uri="{FF2B5EF4-FFF2-40B4-BE49-F238E27FC236}">
                <a16:creationId xmlns:a16="http://schemas.microsoft.com/office/drawing/2014/main" id="{27ECC583-3E84-7A45-85D9-7A53554F8683}"/>
              </a:ext>
            </a:extLst>
          </p:cNvPr>
          <p:cNvSpPr>
            <a:spLocks noGrp="1"/>
          </p:cNvSpPr>
          <p:nvPr>
            <p:ph type="ftr" sz="quarter" idx="11"/>
          </p:nvPr>
        </p:nvSpPr>
        <p:spPr/>
        <p:txBody>
          <a:bodyPr/>
          <a:lstStyle/>
          <a:p>
            <a:r>
              <a:rPr lang="en-US" dirty="0"/>
              <a:t>Be curious, not judgemental</a:t>
            </a:r>
          </a:p>
        </p:txBody>
      </p:sp>
      <p:sp>
        <p:nvSpPr>
          <p:cNvPr id="6" name="Slide Number Placeholder 5">
            <a:extLst>
              <a:ext uri="{FF2B5EF4-FFF2-40B4-BE49-F238E27FC236}">
                <a16:creationId xmlns:a16="http://schemas.microsoft.com/office/drawing/2014/main" id="{ACA735CC-4ACF-834B-B4FC-7711EA468796}"/>
              </a:ext>
            </a:extLst>
          </p:cNvPr>
          <p:cNvSpPr>
            <a:spLocks noGrp="1"/>
          </p:cNvSpPr>
          <p:nvPr>
            <p:ph type="sldNum" sz="quarter" idx="12"/>
          </p:nvPr>
        </p:nvSpPr>
        <p:spPr/>
        <p:txBody>
          <a:bodyPr/>
          <a:lstStyle/>
          <a:p>
            <a:fld id="{9E33D9D8-51EB-2C4C-8703-49E8B9D89F31}" type="slidenum">
              <a:rPr lang="en-US" smtClean="0"/>
              <a:t>‹#›</a:t>
            </a:fld>
            <a:endParaRPr lang="en-US"/>
          </a:p>
        </p:txBody>
      </p:sp>
    </p:spTree>
    <p:extLst>
      <p:ext uri="{BB962C8B-B14F-4D97-AF65-F5344CB8AC3E}">
        <p14:creationId xmlns:p14="http://schemas.microsoft.com/office/powerpoint/2010/main" val="2810987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15580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175935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735923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368576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306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69985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06312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GB" smtClean="0"/>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16x9 SFRS ppt_v2_whit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9932653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457200" rtl="0" eaLnBrk="1" latinLnBrk="0" hangingPunct="1">
        <a:spcBef>
          <a:spcPct val="0"/>
        </a:spcBef>
        <a:buNone/>
        <a:defRPr sz="4000" kern="1200">
          <a:solidFill>
            <a:schemeClr val="tx1"/>
          </a:solidFill>
          <a:latin typeface="Helvetica"/>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07E22B-2FDD-0C4B-952D-012372839B6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AF112E-4B70-4148-B1A4-484B1A4C3FBF}"/>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590E52-8572-6D47-A898-35D2FECA8F8A}"/>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F126CF3-A439-C648-9326-3F58C868D6C0}" type="datetime1">
              <a:rPr lang="en-GB" smtClean="0"/>
              <a:t>25/11/2021</a:t>
            </a:fld>
            <a:endParaRPr lang="en-US" dirty="0"/>
          </a:p>
        </p:txBody>
      </p:sp>
      <p:sp>
        <p:nvSpPr>
          <p:cNvPr id="5" name="Footer Placeholder 4">
            <a:extLst>
              <a:ext uri="{FF2B5EF4-FFF2-40B4-BE49-F238E27FC236}">
                <a16:creationId xmlns:a16="http://schemas.microsoft.com/office/drawing/2014/main" id="{06A7CE79-B7D9-2C4F-B130-8654712A3C1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Be curious, not judgemental</a:t>
            </a:r>
          </a:p>
        </p:txBody>
      </p:sp>
      <p:sp>
        <p:nvSpPr>
          <p:cNvPr id="6" name="Slide Number Placeholder 5">
            <a:extLst>
              <a:ext uri="{FF2B5EF4-FFF2-40B4-BE49-F238E27FC236}">
                <a16:creationId xmlns:a16="http://schemas.microsoft.com/office/drawing/2014/main" id="{CD3F0596-A207-DA40-9041-02D00B5D79C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E33D9D8-51EB-2C4C-8703-49E8B9D89F31}" type="slidenum">
              <a:rPr lang="en-US" smtClean="0"/>
              <a:t>‹#›</a:t>
            </a:fld>
            <a:endParaRPr lang="en-US" dirty="0"/>
          </a:p>
        </p:txBody>
      </p:sp>
    </p:spTree>
    <p:extLst>
      <p:ext uri="{BB962C8B-B14F-4D97-AF65-F5344CB8AC3E}">
        <p14:creationId xmlns:p14="http://schemas.microsoft.com/office/powerpoint/2010/main" val="99829257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18.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7.emf"/></Relationships>
</file>

<file path=ppt/slides/_rels/slide1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10.jpg"/></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1.jpe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3.xml"/><Relationship Id="rId6" Type="http://schemas.openxmlformats.org/officeDocument/2006/relationships/image" Target="../media/image13.jpg"/><Relationship Id="rId11" Type="http://schemas.openxmlformats.org/officeDocument/2006/relationships/image" Target="../media/image18.png"/><Relationship Id="rId5" Type="http://schemas.openxmlformats.org/officeDocument/2006/relationships/image" Target="../media/image9.jpg"/><Relationship Id="rId10" Type="http://schemas.openxmlformats.org/officeDocument/2006/relationships/image" Target="../media/image17.jpeg"/><Relationship Id="rId4" Type="http://schemas.openxmlformats.org/officeDocument/2006/relationships/image" Target="../media/image12.png"/><Relationship Id="rId9" Type="http://schemas.openxmlformats.org/officeDocument/2006/relationships/image" Target="../media/image1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jpg"/><Relationship Id="rId7" Type="http://schemas.openxmlformats.org/officeDocument/2006/relationships/diagramColors" Target="../diagrams/colors1.xml"/><Relationship Id="rId2" Type="http://schemas.openxmlformats.org/officeDocument/2006/relationships/notesSlide" Target="../notesSlides/notesSlide26.xml"/><Relationship Id="rId1" Type="http://schemas.openxmlformats.org/officeDocument/2006/relationships/slideLayout" Target="../slideLayouts/slideLayout23.xml"/><Relationship Id="rId6" Type="http://schemas.openxmlformats.org/officeDocument/2006/relationships/diagramQuickStyle" Target="../diagrams/quickStyle1.xml"/><Relationship Id="rId5" Type="http://schemas.openxmlformats.org/officeDocument/2006/relationships/diagramLayout" Target="../diagrams/layout1.xml"/><Relationship Id="rId10" Type="http://schemas.openxmlformats.org/officeDocument/2006/relationships/image" Target="../media/image22.jpg"/><Relationship Id="rId4" Type="http://schemas.openxmlformats.org/officeDocument/2006/relationships/diagramData" Target="../diagrams/data1.xml"/><Relationship Id="rId9"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24.jpeg"/><Relationship Id="rId4" Type="http://schemas.openxmlformats.org/officeDocument/2006/relationships/image" Target="../media/image23.jpeg"/></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9.jp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9.jpg"/><Relationship Id="rId1" Type="http://schemas.openxmlformats.org/officeDocument/2006/relationships/slideLayout" Target="../slideLayouts/slideLayout17.xml"/><Relationship Id="rId4" Type="http://schemas.openxmlformats.org/officeDocument/2006/relationships/image" Target="../media/image27.jpg"/></Relationships>
</file>

<file path=ppt/slides/_rels/slide3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29.jpeg"/><Relationship Id="rId4" Type="http://schemas.openxmlformats.org/officeDocument/2006/relationships/image" Target="../media/image28.JPG"/></Relationships>
</file>

<file path=ppt/slides/_rels/slide35.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9.jpg"/><Relationship Id="rId7" Type="http://schemas.openxmlformats.org/officeDocument/2006/relationships/image" Target="../media/image36.emf"/><Relationship Id="rId2" Type="http://schemas.openxmlformats.org/officeDocument/2006/relationships/notesSlide" Target="../notesSlides/notesSlide30.xml"/><Relationship Id="rId1" Type="http://schemas.openxmlformats.org/officeDocument/2006/relationships/slideLayout" Target="../slideLayouts/slideLayout14.xml"/><Relationship Id="rId6" Type="http://schemas.openxmlformats.org/officeDocument/2006/relationships/image" Target="../media/image13.jpg"/><Relationship Id="rId5" Type="http://schemas.openxmlformats.org/officeDocument/2006/relationships/image" Target="../media/image35.jpg"/><Relationship Id="rId10" Type="http://schemas.openxmlformats.org/officeDocument/2006/relationships/image" Target="../media/image39.jpeg"/><Relationship Id="rId4" Type="http://schemas.openxmlformats.org/officeDocument/2006/relationships/image" Target="../media/image34.jpg"/><Relationship Id="rId9" Type="http://schemas.openxmlformats.org/officeDocument/2006/relationships/image" Target="../media/image38.jpeg"/></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9.jpg"/><Relationship Id="rId1" Type="http://schemas.openxmlformats.org/officeDocument/2006/relationships/slideLayout" Target="../slideLayouts/slideLayout14.xml"/><Relationship Id="rId5" Type="http://schemas.openxmlformats.org/officeDocument/2006/relationships/image" Target="../media/image42.jpeg"/><Relationship Id="rId4" Type="http://schemas.openxmlformats.org/officeDocument/2006/relationships/image" Target="../media/image41.jpe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hyperlink" Target="https://www.gov.scot/publications/common-housing-quality-standard-topic-paper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firescotland.gov.uk/" TargetMode="Externa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6MeEAUwuFj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mygov.scot/home-fire-safety"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772816"/>
            <a:ext cx="8496944" cy="1470025"/>
          </a:xfrm>
        </p:spPr>
        <p:txBody>
          <a:bodyPr/>
          <a:lstStyle/>
          <a:p>
            <a:pPr algn="l"/>
            <a:r>
              <a:rPr lang="en-GB" sz="3600" dirty="0">
                <a:solidFill>
                  <a:srgbClr val="000000"/>
                </a:solidFill>
              </a:rPr>
              <a:t>Cross Party Group on Accident Prevention and Safety </a:t>
            </a:r>
            <a:r>
              <a:rPr lang="en-GB" sz="3600" dirty="0" smtClean="0">
                <a:solidFill>
                  <a:srgbClr val="000000"/>
                </a:solidFill>
              </a:rPr>
              <a:t>Awareness, </a:t>
            </a:r>
            <a:br>
              <a:rPr lang="en-GB" sz="3600" dirty="0" smtClean="0">
                <a:solidFill>
                  <a:srgbClr val="000000"/>
                </a:solidFill>
              </a:rPr>
            </a:br>
            <a:r>
              <a:rPr lang="en-GB" sz="3600" dirty="0" smtClean="0">
                <a:solidFill>
                  <a:srgbClr val="000000"/>
                </a:solidFill>
              </a:rPr>
              <a:t>26 October 2021</a:t>
            </a:r>
            <a:br>
              <a:rPr lang="en-GB" sz="3600" dirty="0" smtClean="0">
                <a:solidFill>
                  <a:srgbClr val="000000"/>
                </a:solidFill>
              </a:rPr>
            </a:br>
            <a:r>
              <a:rPr lang="en-GB" sz="3600" dirty="0" smtClean="0">
                <a:solidFill>
                  <a:srgbClr val="000000"/>
                </a:solidFill>
              </a:rPr>
              <a:t/>
            </a:r>
            <a:br>
              <a:rPr lang="en-GB" sz="3600" dirty="0" smtClean="0">
                <a:solidFill>
                  <a:srgbClr val="000000"/>
                </a:solidFill>
              </a:rPr>
            </a:br>
            <a:r>
              <a:rPr lang="en-GB" b="1" dirty="0">
                <a:solidFill>
                  <a:srgbClr val="000000"/>
                </a:solidFill>
              </a:rPr>
              <a:t>New Fire Alarm Legislation</a:t>
            </a:r>
            <a:endParaRPr lang="en-GB" b="1" dirty="0"/>
          </a:p>
        </p:txBody>
      </p:sp>
      <p:sp>
        <p:nvSpPr>
          <p:cNvPr id="3" name="Subtitle 2"/>
          <p:cNvSpPr>
            <a:spLocks noGrp="1"/>
          </p:cNvSpPr>
          <p:nvPr>
            <p:ph type="subTitle" idx="1"/>
          </p:nvPr>
        </p:nvSpPr>
        <p:spPr>
          <a:xfrm>
            <a:off x="539552" y="4509120"/>
            <a:ext cx="7776864" cy="1752600"/>
          </a:xfrm>
        </p:spPr>
        <p:txBody>
          <a:bodyPr/>
          <a:lstStyle/>
          <a:p>
            <a:pPr algn="l"/>
            <a:r>
              <a:rPr lang="en-GB" sz="2000" dirty="0" smtClean="0"/>
              <a:t>Vicki Harris</a:t>
            </a:r>
          </a:p>
          <a:p>
            <a:pPr algn="l"/>
            <a:r>
              <a:rPr lang="en-GB" sz="2000" dirty="0" smtClean="0"/>
              <a:t>Scottish Government: Housing Standards and Quality Team</a:t>
            </a:r>
          </a:p>
          <a:p>
            <a:pPr algn="l"/>
            <a:r>
              <a:rPr lang="en-GB" sz="2000" u="sng" dirty="0" err="1" smtClean="0"/>
              <a:t>simon.roberts@gov.scot</a:t>
            </a:r>
            <a:r>
              <a:rPr lang="en-GB" sz="2000" dirty="0" smtClean="0"/>
              <a:t> </a:t>
            </a:r>
          </a:p>
          <a:p>
            <a:pPr algn="l"/>
            <a:r>
              <a:rPr lang="en-GB" sz="2000" b="1" dirty="0"/>
              <a:t>07554774003</a:t>
            </a:r>
            <a:endParaRPr lang="en-GB" dirty="0"/>
          </a:p>
        </p:txBody>
      </p:sp>
    </p:spTree>
    <p:extLst>
      <p:ext uri="{BB962C8B-B14F-4D97-AF65-F5344CB8AC3E}">
        <p14:creationId xmlns:p14="http://schemas.microsoft.com/office/powerpoint/2010/main" val="19997596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How Much Does it Cost?</a:t>
            </a:r>
            <a:endParaRPr lang="en-GB" b="1" dirty="0"/>
          </a:p>
        </p:txBody>
      </p:sp>
      <p:sp>
        <p:nvSpPr>
          <p:cNvPr id="3" name="Content Placeholder 2"/>
          <p:cNvSpPr>
            <a:spLocks noGrp="1"/>
          </p:cNvSpPr>
          <p:nvPr>
            <p:ph idx="1"/>
          </p:nvPr>
        </p:nvSpPr>
        <p:spPr>
          <a:xfrm>
            <a:off x="485800" y="1445667"/>
            <a:ext cx="8229600" cy="4525963"/>
          </a:xfrm>
        </p:spPr>
        <p:txBody>
          <a:bodyPr/>
          <a:lstStyle/>
          <a:p>
            <a:r>
              <a:rPr lang="en-GB" dirty="0" smtClean="0"/>
              <a:t>We have modelled the cost of an alarm system at around £220</a:t>
            </a:r>
          </a:p>
          <a:p>
            <a:r>
              <a:rPr lang="en-GB" dirty="0" smtClean="0"/>
              <a:t>This is the cost of the battery alarms you can fit </a:t>
            </a:r>
            <a:r>
              <a:rPr lang="en-GB" dirty="0"/>
              <a:t>your self - Costs more for an electrician, more alarms, building warrants, redecoration etc.</a:t>
            </a:r>
          </a:p>
          <a:p>
            <a:r>
              <a:rPr lang="en-GB" dirty="0" smtClean="0"/>
              <a:t>Current prices – Fire Angel Pro 10 c. £50, </a:t>
            </a:r>
            <a:r>
              <a:rPr lang="en-GB" dirty="0" err="1" smtClean="0"/>
              <a:t>Aico</a:t>
            </a:r>
            <a:r>
              <a:rPr lang="en-GB" dirty="0" smtClean="0"/>
              <a:t> </a:t>
            </a:r>
            <a:r>
              <a:rPr lang="en-GB" dirty="0" err="1" smtClean="0"/>
              <a:t>Ei650</a:t>
            </a:r>
            <a:r>
              <a:rPr lang="en-GB" dirty="0" smtClean="0"/>
              <a:t> c. £85. </a:t>
            </a:r>
            <a:endParaRPr lang="en-GB" dirty="0"/>
          </a:p>
          <a:p>
            <a:r>
              <a:rPr lang="en-GB" dirty="0" smtClean="0"/>
              <a:t>Short term supply issues, but within target</a:t>
            </a:r>
          </a:p>
          <a:p>
            <a:endParaRPr lang="en-GB" dirty="0" smtClean="0"/>
          </a:p>
          <a:p>
            <a:pPr marL="0" indent="0">
              <a:buNone/>
            </a:pPr>
            <a:endParaRPr lang="en-GB" dirty="0"/>
          </a:p>
        </p:txBody>
      </p:sp>
    </p:spTree>
    <p:extLst>
      <p:ext uri="{BB962C8B-B14F-4D97-AF65-F5344CB8AC3E}">
        <p14:creationId xmlns:p14="http://schemas.microsoft.com/office/powerpoint/2010/main" val="17111541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Targeted Support</a:t>
            </a:r>
            <a:endParaRPr lang="en-GB" b="1" dirty="0"/>
          </a:p>
        </p:txBody>
      </p:sp>
      <p:sp>
        <p:nvSpPr>
          <p:cNvPr id="3" name="Content Placeholder 2"/>
          <p:cNvSpPr>
            <a:spLocks noGrp="1"/>
          </p:cNvSpPr>
          <p:nvPr>
            <p:ph idx="1"/>
          </p:nvPr>
        </p:nvSpPr>
        <p:spPr>
          <a:xfrm>
            <a:off x="457200" y="1417638"/>
            <a:ext cx="8229600" cy="4525963"/>
          </a:xfrm>
        </p:spPr>
        <p:txBody>
          <a:bodyPr/>
          <a:lstStyle/>
          <a:p>
            <a:r>
              <a:rPr lang="en-GB" dirty="0" smtClean="0"/>
              <a:t>General principle for maintenance – responsibility of owners</a:t>
            </a:r>
          </a:p>
          <a:p>
            <a:r>
              <a:rPr lang="en-GB" dirty="0" smtClean="0"/>
              <a:t>Discretionary power of local authority – subject to priorities and resources</a:t>
            </a:r>
          </a:p>
          <a:p>
            <a:r>
              <a:rPr lang="en-GB" dirty="0" smtClean="0"/>
              <a:t>Funding for </a:t>
            </a:r>
            <a:r>
              <a:rPr lang="en-GB" dirty="0" err="1" smtClean="0"/>
              <a:t>SFRS</a:t>
            </a:r>
            <a:r>
              <a:rPr lang="en-GB" dirty="0" smtClean="0"/>
              <a:t> – support for most vulnerable individuals or households</a:t>
            </a:r>
          </a:p>
          <a:p>
            <a:r>
              <a:rPr lang="en-GB" dirty="0" smtClean="0"/>
              <a:t>Funding for Care and Repair, sufficient for 2,000 homes, plus wider support on getting and installing alarms</a:t>
            </a:r>
            <a:endParaRPr lang="en-GB" dirty="0"/>
          </a:p>
        </p:txBody>
      </p:sp>
    </p:spTree>
    <p:extLst>
      <p:ext uri="{BB962C8B-B14F-4D97-AF65-F5344CB8AC3E}">
        <p14:creationId xmlns:p14="http://schemas.microsoft.com/office/powerpoint/2010/main" val="36036089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t>Enforcement</a:t>
            </a:r>
            <a:endParaRPr lang="en-GB" b="1" dirty="0"/>
          </a:p>
        </p:txBody>
      </p:sp>
      <p:sp>
        <p:nvSpPr>
          <p:cNvPr id="3" name="Content Placeholder 2"/>
          <p:cNvSpPr>
            <a:spLocks noGrp="1"/>
          </p:cNvSpPr>
          <p:nvPr>
            <p:ph idx="1"/>
          </p:nvPr>
        </p:nvSpPr>
        <p:spPr/>
        <p:txBody>
          <a:bodyPr/>
          <a:lstStyle/>
          <a:p>
            <a:r>
              <a:rPr lang="en-GB" dirty="0" smtClean="0"/>
              <a:t>Light touch – no criminal penalty, local authority powers must be proportionate.</a:t>
            </a:r>
          </a:p>
          <a:p>
            <a:r>
              <a:rPr lang="en-GB" dirty="0" smtClean="0"/>
              <a:t>Flexible – legislation provides work should be done with a reasonable period</a:t>
            </a:r>
          </a:p>
          <a:p>
            <a:r>
              <a:rPr lang="en-GB" dirty="0" smtClean="0"/>
              <a:t>Home insurance – a view sought from ABI</a:t>
            </a:r>
          </a:p>
          <a:p>
            <a:r>
              <a:rPr lang="en-GB" dirty="0" smtClean="0"/>
              <a:t>Will be monitored through the Scottish House Condition Survey</a:t>
            </a:r>
          </a:p>
          <a:p>
            <a:r>
              <a:rPr lang="en-GB" dirty="0" smtClean="0"/>
              <a:t>Will be considered in Home Report review</a:t>
            </a:r>
            <a:endParaRPr lang="en-GB" dirty="0"/>
          </a:p>
        </p:txBody>
      </p:sp>
    </p:spTree>
    <p:extLst>
      <p:ext uri="{BB962C8B-B14F-4D97-AF65-F5344CB8AC3E}">
        <p14:creationId xmlns:p14="http://schemas.microsoft.com/office/powerpoint/2010/main" val="36183187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772816"/>
            <a:ext cx="8496944" cy="1470025"/>
          </a:xfrm>
        </p:spPr>
        <p:txBody>
          <a:bodyPr/>
          <a:lstStyle/>
          <a:p>
            <a:pPr algn="l"/>
            <a:r>
              <a:rPr lang="en-GB" sz="3600" dirty="0">
                <a:solidFill>
                  <a:srgbClr val="000000"/>
                </a:solidFill>
              </a:rPr>
              <a:t>Cross Party Group on Accident Prevention and Safety </a:t>
            </a:r>
            <a:r>
              <a:rPr lang="en-GB" sz="3600" dirty="0" smtClean="0">
                <a:solidFill>
                  <a:srgbClr val="000000"/>
                </a:solidFill>
              </a:rPr>
              <a:t>Awareness, </a:t>
            </a:r>
            <a:br>
              <a:rPr lang="en-GB" sz="3600" dirty="0" smtClean="0">
                <a:solidFill>
                  <a:srgbClr val="000000"/>
                </a:solidFill>
              </a:rPr>
            </a:br>
            <a:r>
              <a:rPr lang="en-GB" sz="3600" dirty="0" smtClean="0">
                <a:solidFill>
                  <a:srgbClr val="000000"/>
                </a:solidFill>
              </a:rPr>
              <a:t>26 October 2021</a:t>
            </a:r>
            <a:br>
              <a:rPr lang="en-GB" sz="3600" dirty="0" smtClean="0">
                <a:solidFill>
                  <a:srgbClr val="000000"/>
                </a:solidFill>
              </a:rPr>
            </a:br>
            <a:r>
              <a:rPr lang="en-GB" sz="3600" dirty="0" smtClean="0">
                <a:solidFill>
                  <a:srgbClr val="000000"/>
                </a:solidFill>
              </a:rPr>
              <a:t/>
            </a:r>
            <a:br>
              <a:rPr lang="en-GB" sz="3600" dirty="0" smtClean="0">
                <a:solidFill>
                  <a:srgbClr val="000000"/>
                </a:solidFill>
              </a:rPr>
            </a:br>
            <a:r>
              <a:rPr lang="en-GB" b="1" dirty="0">
                <a:solidFill>
                  <a:srgbClr val="000000"/>
                </a:solidFill>
              </a:rPr>
              <a:t>New Fire Alarm Legislation</a:t>
            </a:r>
            <a:endParaRPr lang="en-GB" b="1" dirty="0"/>
          </a:p>
        </p:txBody>
      </p:sp>
      <p:sp>
        <p:nvSpPr>
          <p:cNvPr id="3" name="Subtitle 2"/>
          <p:cNvSpPr>
            <a:spLocks noGrp="1"/>
          </p:cNvSpPr>
          <p:nvPr>
            <p:ph type="subTitle" idx="1"/>
          </p:nvPr>
        </p:nvSpPr>
        <p:spPr>
          <a:xfrm>
            <a:off x="539552" y="4509120"/>
            <a:ext cx="7776864" cy="1752600"/>
          </a:xfrm>
        </p:spPr>
        <p:txBody>
          <a:bodyPr/>
          <a:lstStyle/>
          <a:p>
            <a:pPr algn="l"/>
            <a:r>
              <a:rPr lang="en-GB" sz="2000" dirty="0" smtClean="0"/>
              <a:t>Vicki Harris</a:t>
            </a:r>
          </a:p>
          <a:p>
            <a:pPr algn="l"/>
            <a:r>
              <a:rPr lang="en-GB" sz="2000" dirty="0" smtClean="0"/>
              <a:t>Scottish Government: Housing Standards and Quality Team</a:t>
            </a:r>
          </a:p>
          <a:p>
            <a:pPr algn="l"/>
            <a:r>
              <a:rPr lang="en-GB" sz="2000" u="sng" dirty="0" err="1" smtClean="0"/>
              <a:t>simon.roberts@gov.scot</a:t>
            </a:r>
            <a:r>
              <a:rPr lang="en-GB" sz="2000" dirty="0" smtClean="0"/>
              <a:t> </a:t>
            </a:r>
          </a:p>
          <a:p>
            <a:pPr algn="l"/>
            <a:r>
              <a:rPr lang="en-GB" sz="2000" b="1" dirty="0"/>
              <a:t>07554774003</a:t>
            </a:r>
            <a:endParaRPr lang="en-GB" dirty="0"/>
          </a:p>
        </p:txBody>
      </p:sp>
    </p:spTree>
    <p:extLst>
      <p:ext uri="{BB962C8B-B14F-4D97-AF65-F5344CB8AC3E}">
        <p14:creationId xmlns:p14="http://schemas.microsoft.com/office/powerpoint/2010/main" val="35935276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32350" y="1064367"/>
            <a:ext cx="7168940" cy="646331"/>
          </a:xfrm>
          <a:prstGeom prst="rect">
            <a:avLst/>
          </a:prstGeom>
          <a:noFill/>
        </p:spPr>
        <p:txBody>
          <a:bodyPr wrap="square" rtlCol="0">
            <a:spAutoFit/>
          </a:bodyPr>
          <a:lstStyle/>
          <a:p>
            <a:pPr algn="ctr" defTabSz="457200" fontAlgn="auto">
              <a:spcBef>
                <a:spcPts val="0"/>
              </a:spcBef>
              <a:spcAft>
                <a:spcPts val="0"/>
              </a:spcAft>
            </a:pPr>
            <a:r>
              <a:rPr lang="en-US" sz="3600" b="1" dirty="0">
                <a:solidFill>
                  <a:srgbClr val="595959"/>
                </a:solidFill>
                <a:latin typeface="Arial"/>
                <a:cs typeface="Arial"/>
              </a:rPr>
              <a:t> </a:t>
            </a:r>
          </a:p>
        </p:txBody>
      </p:sp>
      <p:sp>
        <p:nvSpPr>
          <p:cNvPr id="2" name="TextBox 1">
            <a:extLst>
              <a:ext uri="{FF2B5EF4-FFF2-40B4-BE49-F238E27FC236}">
                <a16:creationId xmlns:a16="http://schemas.microsoft.com/office/drawing/2014/main" id="{10E9BE91-DF79-4DD3-9A3E-029717898026}"/>
              </a:ext>
            </a:extLst>
          </p:cNvPr>
          <p:cNvSpPr txBox="1"/>
          <p:nvPr/>
        </p:nvSpPr>
        <p:spPr>
          <a:xfrm>
            <a:off x="1308732" y="2649654"/>
            <a:ext cx="6660931" cy="954107"/>
          </a:xfrm>
          <a:prstGeom prst="rect">
            <a:avLst/>
          </a:prstGeom>
          <a:noFill/>
        </p:spPr>
        <p:txBody>
          <a:bodyPr wrap="square" rtlCol="0">
            <a:spAutoFit/>
          </a:bodyPr>
          <a:lstStyle/>
          <a:p>
            <a:pPr defTabSz="457200" fontAlgn="auto">
              <a:spcBef>
                <a:spcPts val="0"/>
              </a:spcBef>
              <a:spcAft>
                <a:spcPts val="0"/>
              </a:spcAft>
            </a:pPr>
            <a:r>
              <a:rPr lang="en-GB" sz="2800" dirty="0">
                <a:solidFill>
                  <a:prstClr val="black"/>
                </a:solidFill>
                <a:latin typeface="Arial" panose="020B0604020202020204" pitchFamily="34" charset="0"/>
                <a:cs typeface="Arial" panose="020B0604020202020204" pitchFamily="34" charset="0"/>
              </a:rPr>
              <a:t>Domestic Fires, Fatalities and Casualties </a:t>
            </a:r>
          </a:p>
          <a:p>
            <a:pPr defTabSz="457200" fontAlgn="auto">
              <a:spcBef>
                <a:spcPts val="0"/>
              </a:spcBef>
              <a:spcAft>
                <a:spcPts val="0"/>
              </a:spcAft>
            </a:pPr>
            <a:endParaRPr lang="en-GB" sz="2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22439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93382A-A0CA-4CB1-BFDA-9FEF16B2ED30}"/>
              </a:ext>
            </a:extLst>
          </p:cNvPr>
          <p:cNvSpPr>
            <a:spLocks noGrp="1"/>
          </p:cNvSpPr>
          <p:nvPr>
            <p:ph type="title"/>
          </p:nvPr>
        </p:nvSpPr>
        <p:spPr>
          <a:xfrm>
            <a:off x="189185" y="2450014"/>
            <a:ext cx="4666594" cy="857250"/>
          </a:xfrm>
        </p:spPr>
        <p:txBody>
          <a:bodyPr>
            <a:normAutofit fontScale="90000"/>
          </a:bodyPr>
          <a:lstStyle/>
          <a:p>
            <a:pPr algn="l"/>
            <a:r>
              <a:rPr lang="en-GB" dirty="0"/>
              <a:t/>
            </a:r>
            <a:br>
              <a:rPr lang="en-GB" dirty="0"/>
            </a:br>
            <a:r>
              <a:rPr lang="en-GB" dirty="0"/>
              <a:t/>
            </a:r>
            <a:br>
              <a:rPr lang="en-GB" dirty="0"/>
            </a:br>
            <a:r>
              <a:rPr lang="en-GB" dirty="0"/>
              <a:t/>
            </a:r>
            <a:br>
              <a:rPr lang="en-GB" dirty="0"/>
            </a:br>
            <a:r>
              <a:rPr lang="en-GB" dirty="0"/>
              <a:t/>
            </a:r>
            <a:br>
              <a:rPr lang="en-GB" dirty="0"/>
            </a:br>
            <a:r>
              <a:rPr lang="en-GB" sz="3100" dirty="0"/>
              <a:t/>
            </a:r>
            <a:br>
              <a:rPr lang="en-GB" sz="3100" dirty="0"/>
            </a:br>
            <a:r>
              <a:rPr lang="en-GB" dirty="0"/>
              <a:t> </a:t>
            </a:r>
            <a:br>
              <a:rPr lang="en-GB" dirty="0"/>
            </a:br>
            <a:r>
              <a:rPr lang="en-GB" sz="2000" dirty="0">
                <a:latin typeface="Arial"/>
                <a:cs typeface="Arial"/>
              </a:rPr>
              <a:t>7,831 members of staff including volunteers</a:t>
            </a: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r>
              <a:rPr lang="en-GB" sz="2000" dirty="0">
                <a:latin typeface="Arial"/>
                <a:cs typeface="Arial"/>
              </a:rPr>
              <a:t>3,584 wholetime operational staff (45.8% of total)</a:t>
            </a: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r>
              <a:rPr lang="en-GB" sz="2000" dirty="0">
                <a:latin typeface="Arial"/>
                <a:cs typeface="Arial"/>
              </a:rPr>
              <a:t>1,631 vehicles in the fleet including 805 appliances</a:t>
            </a: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r>
              <a:rPr lang="en-GB" sz="2000" dirty="0">
                <a:latin typeface="Arial"/>
                <a:cs typeface="Arial"/>
              </a:rPr>
              <a:t> </a:t>
            </a: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r>
              <a:rPr lang="en-GB" sz="2000" dirty="0">
                <a:latin typeface="Arial"/>
                <a:cs typeface="Arial"/>
              </a:rPr>
              <a:t>357 fire stations across Scotland </a:t>
            </a: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r>
              <a:rPr lang="en-GB" sz="2000" dirty="0">
                <a:latin typeface="Arial" panose="020B0604020202020204" pitchFamily="34" charset="0"/>
                <a:cs typeface="Arial" panose="020B0604020202020204" pitchFamily="34" charset="0"/>
              </a:rPr>
              <a:t/>
            </a:r>
            <a:br>
              <a:rPr lang="en-GB" sz="2000" dirty="0">
                <a:latin typeface="Arial" panose="020B0604020202020204" pitchFamily="34" charset="0"/>
                <a:cs typeface="Arial" panose="020B0604020202020204" pitchFamily="34" charset="0"/>
              </a:rPr>
            </a:br>
            <a:r>
              <a:rPr lang="en-GB" sz="2000">
                <a:latin typeface="Arial"/>
                <a:cs typeface="Arial"/>
              </a:rPr>
              <a:t>3 Service Delivery Areas – 14 Local Senior </a:t>
            </a:r>
            <a:r>
              <a:rPr lang="en-GB" sz="2000" dirty="0">
                <a:latin typeface="Arial"/>
                <a:cs typeface="Arial"/>
              </a:rPr>
              <a:t>Officer Areas </a:t>
            </a:r>
            <a:r>
              <a:rPr lang="en-GB" sz="3600" dirty="0"/>
              <a:t/>
            </a:r>
            <a:br>
              <a:rPr lang="en-GB" sz="3600" dirty="0"/>
            </a:br>
            <a:r>
              <a:rPr lang="en-GB" sz="3600" dirty="0"/>
              <a:t> </a:t>
            </a:r>
            <a:br>
              <a:rPr lang="en-GB" sz="3600" dirty="0"/>
            </a:br>
            <a:r>
              <a:rPr lang="en-GB" dirty="0"/>
              <a:t/>
            </a:r>
            <a:br>
              <a:rPr lang="en-GB" dirty="0"/>
            </a:br>
            <a:r>
              <a:rPr lang="en-GB" dirty="0"/>
              <a:t/>
            </a:r>
            <a:br>
              <a:rPr lang="en-GB" dirty="0"/>
            </a:br>
            <a:endParaRPr lang="en-GB" dirty="0"/>
          </a:p>
        </p:txBody>
      </p:sp>
      <p:pic>
        <p:nvPicPr>
          <p:cNvPr id="8" name="Picture 2">
            <a:extLst>
              <a:ext uri="{FF2B5EF4-FFF2-40B4-BE49-F238E27FC236}">
                <a16:creationId xmlns:a16="http://schemas.microsoft.com/office/drawing/2014/main" id="{37841180-DD7A-46CF-9EF6-86E0271E873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121654" y="857251"/>
            <a:ext cx="3716260" cy="4468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2CB0CDFD-9CA7-47AE-808F-DA890CB63668}"/>
              </a:ext>
            </a:extLst>
          </p:cNvPr>
          <p:cNvSpPr txBox="1"/>
          <p:nvPr/>
        </p:nvSpPr>
        <p:spPr>
          <a:xfrm>
            <a:off x="2112578" y="1013426"/>
            <a:ext cx="1245476" cy="523220"/>
          </a:xfrm>
          <a:prstGeom prst="rect">
            <a:avLst/>
          </a:prstGeom>
          <a:noFill/>
        </p:spPr>
        <p:txBody>
          <a:bodyPr wrap="square" rtlCol="0">
            <a:spAutoFit/>
          </a:bodyPr>
          <a:lstStyle/>
          <a:p>
            <a:pPr defTabSz="457200" fontAlgn="auto">
              <a:spcBef>
                <a:spcPts val="0"/>
              </a:spcBef>
              <a:spcAft>
                <a:spcPts val="0"/>
              </a:spcAft>
            </a:pPr>
            <a:r>
              <a:rPr lang="en-GB" sz="2800" b="1" dirty="0">
                <a:solidFill>
                  <a:prstClr val="black"/>
                </a:solidFill>
                <a:latin typeface="Arial" panose="020B0604020202020204" pitchFamily="34" charset="0"/>
                <a:cs typeface="Arial" panose="020B0604020202020204" pitchFamily="34" charset="0"/>
              </a:rPr>
              <a:t>SFRS</a:t>
            </a:r>
          </a:p>
        </p:txBody>
      </p:sp>
    </p:spTree>
    <p:extLst>
      <p:ext uri="{BB962C8B-B14F-4D97-AF65-F5344CB8AC3E}">
        <p14:creationId xmlns:p14="http://schemas.microsoft.com/office/powerpoint/2010/main" val="3639322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CB0CDFD-9CA7-47AE-808F-DA890CB63668}"/>
              </a:ext>
            </a:extLst>
          </p:cNvPr>
          <p:cNvSpPr txBox="1"/>
          <p:nvPr/>
        </p:nvSpPr>
        <p:spPr>
          <a:xfrm>
            <a:off x="3673365" y="1044957"/>
            <a:ext cx="1245476" cy="523220"/>
          </a:xfrm>
          <a:prstGeom prst="rect">
            <a:avLst/>
          </a:prstGeom>
          <a:noFill/>
        </p:spPr>
        <p:txBody>
          <a:bodyPr wrap="square" rtlCol="0">
            <a:spAutoFit/>
          </a:bodyPr>
          <a:lstStyle/>
          <a:p>
            <a:pPr defTabSz="457200" fontAlgn="auto">
              <a:spcBef>
                <a:spcPts val="0"/>
              </a:spcBef>
              <a:spcAft>
                <a:spcPts val="0"/>
              </a:spcAft>
            </a:pPr>
            <a:r>
              <a:rPr lang="en-GB" sz="2800" b="1" dirty="0">
                <a:solidFill>
                  <a:prstClr val="black"/>
                </a:solidFill>
                <a:latin typeface="Arial" panose="020B0604020202020204" pitchFamily="34" charset="0"/>
                <a:cs typeface="Arial" panose="020B0604020202020204" pitchFamily="34" charset="0"/>
              </a:rPr>
              <a:t>SFRS</a:t>
            </a:r>
          </a:p>
        </p:txBody>
      </p:sp>
      <p:sp>
        <p:nvSpPr>
          <p:cNvPr id="7" name="Title 6">
            <a:extLst>
              <a:ext uri="{FF2B5EF4-FFF2-40B4-BE49-F238E27FC236}">
                <a16:creationId xmlns:a16="http://schemas.microsoft.com/office/drawing/2014/main" id="{D5D21A08-1952-445C-A6AE-23513AE2A824}"/>
              </a:ext>
            </a:extLst>
          </p:cNvPr>
          <p:cNvSpPr>
            <a:spLocks noGrp="1"/>
          </p:cNvSpPr>
          <p:nvPr>
            <p:ph type="title"/>
          </p:nvPr>
        </p:nvSpPr>
        <p:spPr>
          <a:xfrm>
            <a:off x="362606" y="3061507"/>
            <a:ext cx="6234095" cy="857250"/>
          </a:xfrm>
        </p:spPr>
        <p:txBody>
          <a:bodyPr>
            <a:noAutofit/>
          </a:bodyPr>
          <a:lstStyle/>
          <a:p>
            <a:pPr algn="l">
              <a:defRPr/>
            </a:pPr>
            <a:r>
              <a:rPr lang="en-GB" sz="1600" dirty="0">
                <a:latin typeface="Arial"/>
                <a:cs typeface="Arial"/>
              </a:rPr>
              <a:t>A trusted brand and ability to gain access to 70,000 homes across Scotland each year through our HFSVs. </a:t>
            </a:r>
            <a:r>
              <a:rPr lang="en-GB" sz="1600" dirty="0">
                <a:latin typeface="Arial" pitchFamily="34" charset="0"/>
                <a:cs typeface="Arial" pitchFamily="34" charset="0"/>
              </a:rPr>
              <a:t/>
            </a:r>
            <a:br>
              <a:rPr lang="en-GB" sz="1600" dirty="0">
                <a:latin typeface="Arial" pitchFamily="34" charset="0"/>
                <a:cs typeface="Arial" pitchFamily="34" charset="0"/>
              </a:rPr>
            </a:br>
            <a:r>
              <a:rPr lang="en-GB" sz="1600" dirty="0">
                <a:latin typeface="Arial" pitchFamily="34" charset="0"/>
                <a:cs typeface="Arial" pitchFamily="34" charset="0"/>
              </a:rPr>
              <a:t/>
            </a:r>
            <a:br>
              <a:rPr lang="en-GB" sz="1600" dirty="0">
                <a:latin typeface="Arial" pitchFamily="34" charset="0"/>
                <a:cs typeface="Arial" pitchFamily="34" charset="0"/>
              </a:rPr>
            </a:br>
            <a:r>
              <a:rPr lang="en-GB" sz="1600">
                <a:latin typeface="Arial"/>
                <a:cs typeface="Arial"/>
              </a:rPr>
              <a:t>A Scotland wide organisation with participation in CPPs </a:t>
            </a:r>
            <a:r>
              <a:rPr lang="en-GB" sz="1600" dirty="0">
                <a:latin typeface="Arial"/>
                <a:cs typeface="Arial"/>
              </a:rPr>
              <a:t>and HSC Partnerships. </a:t>
            </a:r>
            <a:r>
              <a:rPr lang="en-GB" sz="1600" dirty="0">
                <a:latin typeface="Arial" pitchFamily="34" charset="0"/>
                <a:cs typeface="Arial" pitchFamily="34" charset="0"/>
              </a:rPr>
              <a:t/>
            </a:r>
            <a:br>
              <a:rPr lang="en-GB" sz="1600" dirty="0">
                <a:latin typeface="Arial" pitchFamily="34" charset="0"/>
                <a:cs typeface="Arial" pitchFamily="34" charset="0"/>
              </a:rPr>
            </a:br>
            <a:r>
              <a:rPr lang="en-GB" sz="1600" dirty="0">
                <a:latin typeface="Arial" pitchFamily="34" charset="0"/>
                <a:cs typeface="Arial" pitchFamily="34" charset="0"/>
              </a:rPr>
              <a:t/>
            </a:r>
            <a:br>
              <a:rPr lang="en-GB" sz="1600" dirty="0">
                <a:latin typeface="Arial" pitchFamily="34" charset="0"/>
                <a:cs typeface="Arial" pitchFamily="34" charset="0"/>
              </a:rPr>
            </a:br>
            <a:r>
              <a:rPr lang="en-GB" sz="1600" dirty="0">
                <a:latin typeface="Arial"/>
                <a:cs typeface="Arial"/>
              </a:rPr>
              <a:t>An appetite to transform preventative actions and deploy with health in order to target resources to the people and places most at risk e.g. co-morbidity, age, isolation, mental health are factors that should be related to fire outcomes.</a:t>
            </a:r>
            <a:r>
              <a:rPr lang="en-GB" sz="1600" dirty="0">
                <a:latin typeface="Arial" pitchFamily="34" charset="0"/>
                <a:cs typeface="Arial" pitchFamily="34" charset="0"/>
              </a:rPr>
              <a:t/>
            </a:r>
            <a:br>
              <a:rPr lang="en-GB" sz="1600" dirty="0">
                <a:latin typeface="Arial" pitchFamily="34" charset="0"/>
                <a:cs typeface="Arial" pitchFamily="34" charset="0"/>
              </a:rPr>
            </a:br>
            <a:r>
              <a:rPr lang="en-GB" sz="1600" dirty="0">
                <a:latin typeface="Arial" pitchFamily="34" charset="0"/>
                <a:cs typeface="Arial" pitchFamily="34" charset="0"/>
              </a:rPr>
              <a:t/>
            </a:r>
            <a:br>
              <a:rPr lang="en-GB" sz="1600" dirty="0">
                <a:latin typeface="Arial" pitchFamily="34" charset="0"/>
                <a:cs typeface="Arial" pitchFamily="34" charset="0"/>
              </a:rPr>
            </a:br>
            <a:r>
              <a:rPr lang="en-GB" sz="1600" dirty="0">
                <a:latin typeface="Arial"/>
                <a:cs typeface="Arial"/>
              </a:rPr>
              <a:t>SFRS support the Building Safer Communities phase aimed at reducing unintentional harm.</a:t>
            </a:r>
          </a:p>
        </p:txBody>
      </p:sp>
      <p:pic>
        <p:nvPicPr>
          <p:cNvPr id="9" name="Picture 4" descr="May be an image of 2 people, people walking and outdoors">
            <a:extLst>
              <a:ext uri="{FF2B5EF4-FFF2-40B4-BE49-F238E27FC236}">
                <a16:creationId xmlns:a16="http://schemas.microsoft.com/office/drawing/2014/main" id="{B2B60EEA-98B5-40DF-85D6-BCC078FCC32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954"/>
          <a:stretch/>
        </p:blipFill>
        <p:spPr bwMode="auto">
          <a:xfrm>
            <a:off x="6723663" y="2354975"/>
            <a:ext cx="2275076" cy="2025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886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6F17520B-897E-4A67-875E-7C6B4930415A}"/>
              </a:ext>
            </a:extLst>
          </p:cNvPr>
          <p:cNvSpPr>
            <a:spLocks noGrp="1"/>
          </p:cNvSpPr>
          <p:nvPr>
            <p:ph type="title"/>
          </p:nvPr>
        </p:nvSpPr>
        <p:spPr>
          <a:xfrm>
            <a:off x="543910" y="881925"/>
            <a:ext cx="8229600" cy="652438"/>
          </a:xfrm>
        </p:spPr>
        <p:txBody>
          <a:bodyPr>
            <a:normAutofit/>
          </a:bodyPr>
          <a:lstStyle/>
          <a:p>
            <a:r>
              <a:rPr lang="en-GB" altLang="en-US" sz="3200" b="1" dirty="0">
                <a:latin typeface="Arial" panose="020B0604020202020204" pitchFamily="34" charset="0"/>
                <a:cs typeface="Arial" panose="020B0604020202020204" pitchFamily="34" charset="0"/>
              </a:rPr>
              <a:t>Can this be avoided?</a:t>
            </a:r>
          </a:p>
        </p:txBody>
      </p:sp>
      <p:pic>
        <p:nvPicPr>
          <p:cNvPr id="9219" name="Content Placeholder 3">
            <a:extLst>
              <a:ext uri="{FF2B5EF4-FFF2-40B4-BE49-F238E27FC236}">
                <a16:creationId xmlns:a16="http://schemas.microsoft.com/office/drawing/2014/main" id="{D265FF2B-521A-446D-AD0A-7FEFD21EBDC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89188" y="1605309"/>
            <a:ext cx="5924795" cy="2885894"/>
          </a:xfrm>
        </p:spPr>
      </p:pic>
      <p:pic>
        <p:nvPicPr>
          <p:cNvPr id="4" name="Picture 8" descr="May be an image of fire and outdoors">
            <a:extLst>
              <a:ext uri="{FF2B5EF4-FFF2-40B4-BE49-F238E27FC236}">
                <a16:creationId xmlns:a16="http://schemas.microsoft.com/office/drawing/2014/main" id="{8BA010B4-C767-47D7-A546-007C62DA8D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7243" y="3052601"/>
            <a:ext cx="3293923" cy="2280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037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bwMode="auto">
          <a:xfrm>
            <a:off x="279920" y="911995"/>
            <a:ext cx="8864081" cy="69507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p>
            <a:pPr eaLnBrk="1" hangingPunct="1"/>
            <a:r>
              <a:rPr lang="en-GB" altLang="en-US" sz="2800" b="1" dirty="0">
                <a:latin typeface="Arial" panose="020B0604020202020204" pitchFamily="34" charset="0"/>
                <a:cs typeface="Arial" panose="020B0604020202020204" pitchFamily="34" charset="0"/>
              </a:rPr>
              <a:t>Who is at risk from a fire in the home?</a:t>
            </a:r>
            <a:endParaRPr lang="en-GB" sz="2800" b="1"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113596" y="1617849"/>
            <a:ext cx="4455544" cy="3598353"/>
          </a:xfrm>
        </p:spPr>
        <p:txBody>
          <a:bodyPr>
            <a:noAutofit/>
          </a:bodyPr>
          <a:lstStyle/>
          <a:p>
            <a:pPr eaLnBrk="1" hangingPunct="1">
              <a:defRPr/>
            </a:pPr>
            <a:r>
              <a:rPr lang="en-GB" sz="1600" dirty="0">
                <a:latin typeface="Arial" panose="020B0604020202020204" pitchFamily="34" charset="0"/>
                <a:cs typeface="Arial" panose="020B0604020202020204" pitchFamily="34" charset="0"/>
              </a:rPr>
              <a:t>Older people</a:t>
            </a:r>
          </a:p>
          <a:p>
            <a:pPr>
              <a:defRPr/>
            </a:pPr>
            <a:r>
              <a:rPr lang="en-GB" sz="1600" dirty="0">
                <a:latin typeface="Arial" panose="020B0604020202020204" pitchFamily="34" charset="0"/>
                <a:cs typeface="Arial" panose="020B0604020202020204" pitchFamily="34" charset="0"/>
              </a:rPr>
              <a:t>People who live alone</a:t>
            </a:r>
          </a:p>
          <a:p>
            <a:pPr>
              <a:defRPr/>
            </a:pPr>
            <a:r>
              <a:rPr lang="en-GB" sz="1600" dirty="0">
                <a:latin typeface="Arial" panose="020B0604020202020204" pitchFamily="34" charset="0"/>
                <a:cs typeface="Arial" panose="020B0604020202020204" pitchFamily="34" charset="0"/>
              </a:rPr>
              <a:t>People who smoke</a:t>
            </a:r>
          </a:p>
          <a:p>
            <a:pPr>
              <a:defRPr/>
            </a:pPr>
            <a:r>
              <a:rPr lang="en-GB" sz="1600" dirty="0">
                <a:latin typeface="Arial" panose="020B0604020202020204" pitchFamily="34" charset="0"/>
                <a:cs typeface="Arial" panose="020B0604020202020204" pitchFamily="34" charset="0"/>
              </a:rPr>
              <a:t>People dependent on drugs and/or alcohol</a:t>
            </a:r>
          </a:p>
          <a:p>
            <a:pPr>
              <a:defRPr/>
            </a:pPr>
            <a:r>
              <a:rPr lang="en-GB" sz="1600" dirty="0">
                <a:latin typeface="Arial" panose="020B0604020202020204" pitchFamily="34" charset="0"/>
                <a:cs typeface="Arial" panose="020B0604020202020204" pitchFamily="34" charset="0"/>
              </a:rPr>
              <a:t>People with physical and mental health issues  </a:t>
            </a:r>
          </a:p>
          <a:p>
            <a:pPr>
              <a:defRPr/>
            </a:pPr>
            <a:r>
              <a:rPr lang="en-GB" sz="1600" dirty="0">
                <a:latin typeface="Arial" panose="020B0604020202020204" pitchFamily="34" charset="0"/>
                <a:cs typeface="Arial" panose="020B0604020202020204" pitchFamily="34" charset="0"/>
              </a:rPr>
              <a:t>Dementia or cognitive impairment</a:t>
            </a:r>
          </a:p>
          <a:p>
            <a:pPr eaLnBrk="1" hangingPunct="1">
              <a:defRPr/>
            </a:pPr>
            <a:r>
              <a:rPr lang="en-GB" sz="1600" dirty="0">
                <a:latin typeface="Arial" panose="020B0604020202020204" pitchFamily="34" charset="0"/>
                <a:cs typeface="Arial" panose="020B0604020202020204" pitchFamily="34" charset="0"/>
              </a:rPr>
              <a:t>People with a visual and/or a hearing impairment</a:t>
            </a:r>
          </a:p>
          <a:p>
            <a:pPr eaLnBrk="1" hangingPunct="1">
              <a:defRPr/>
            </a:pPr>
            <a:r>
              <a:rPr lang="en-GB" sz="1600" dirty="0">
                <a:latin typeface="Arial" panose="020B0604020202020204" pitchFamily="34" charset="0"/>
                <a:cs typeface="Arial" panose="020B0604020202020204" pitchFamily="34" charset="0"/>
              </a:rPr>
              <a:t>People who live in our most deprived communities</a:t>
            </a:r>
          </a:p>
          <a:p>
            <a:pPr eaLnBrk="1" hangingPunct="1">
              <a:defRPr/>
            </a:pPr>
            <a:r>
              <a:rPr lang="en-GB" sz="1600" dirty="0">
                <a:latin typeface="Arial" panose="020B0604020202020204" pitchFamily="34" charset="0"/>
                <a:cs typeface="Arial" panose="020B0604020202020204" pitchFamily="34" charset="0"/>
              </a:rPr>
              <a:t>People who hoard or live in heavily cluttered households</a:t>
            </a:r>
          </a:p>
          <a:p>
            <a:pPr marL="0" indent="0">
              <a:buNone/>
              <a:defRPr/>
            </a:pPr>
            <a:endParaRPr lang="en-GB" sz="1600" dirty="0">
              <a:solidFill>
                <a:schemeClr val="tx1">
                  <a:lumMod val="65000"/>
                  <a:lumOff val="35000"/>
                </a:schemeClr>
              </a:solidFill>
              <a:latin typeface="Arial" pitchFamily="34" charset="0"/>
              <a:cs typeface="Arial" pitchFamily="34" charset="0"/>
            </a:endParaRPr>
          </a:p>
        </p:txBody>
      </p:sp>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6027480" y="5152410"/>
              <a:ext cx="360" cy="360"/>
            </p14:xfrm>
          </p:contentPart>
        </mc:Choice>
        <mc:Fallback xmlns="">
          <p:pic>
            <p:nvPicPr>
              <p:cNvPr id="2" name="Ink 1"/>
              <p:cNvPicPr/>
              <p:nvPr/>
            </p:nvPicPr>
            <p:blipFill>
              <a:blip r:embed="rId4"/>
              <a:stretch>
                <a:fillRect/>
              </a:stretch>
            </p:blipFill>
            <p:spPr>
              <a:xfrm>
                <a:off x="6018120" y="5143050"/>
                <a:ext cx="19080" cy="19080"/>
              </a:xfrm>
              <a:prstGeom prst="rect">
                <a:avLst/>
              </a:prstGeom>
            </p:spPr>
          </p:pic>
        </mc:Fallback>
      </mc:AlternateContent>
      <p:sp>
        <p:nvSpPr>
          <p:cNvPr id="4" name="Content Placeholder 2">
            <a:extLst>
              <a:ext uri="{FF2B5EF4-FFF2-40B4-BE49-F238E27FC236}">
                <a16:creationId xmlns:a16="http://schemas.microsoft.com/office/drawing/2014/main" id="{D093B4D2-E2B7-44AF-998C-F4EEF742B45E}"/>
              </a:ext>
            </a:extLst>
          </p:cNvPr>
          <p:cNvSpPr txBox="1">
            <a:spLocks/>
          </p:cNvSpPr>
          <p:nvPr/>
        </p:nvSpPr>
        <p:spPr>
          <a:xfrm>
            <a:off x="4158666" y="1694768"/>
            <a:ext cx="4746685" cy="3598353"/>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Helvetica"/>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None/>
              <a:defRPr/>
            </a:pPr>
            <a:endParaRPr lang="en-GB" sz="1600" dirty="0">
              <a:solidFill>
                <a:prstClr val="black"/>
              </a:solidFill>
              <a:latin typeface="Arial"/>
              <a:cs typeface="Arial"/>
            </a:endParaRPr>
          </a:p>
          <a:p>
            <a:pPr marL="0" indent="0" fontAlgn="auto">
              <a:spcAft>
                <a:spcPts val="0"/>
              </a:spcAft>
              <a:buNone/>
              <a:defRPr/>
            </a:pPr>
            <a:endParaRPr lang="en-GB" sz="1600" dirty="0">
              <a:solidFill>
                <a:prstClr val="black">
                  <a:lumMod val="65000"/>
                  <a:lumOff val="35000"/>
                </a:prstClr>
              </a:solidFill>
              <a:latin typeface="Arial" pitchFamily="34" charset="0"/>
              <a:cs typeface="Arial" pitchFamily="34" charset="0"/>
            </a:endParaRPr>
          </a:p>
        </p:txBody>
      </p:sp>
      <p:sp>
        <p:nvSpPr>
          <p:cNvPr id="8" name="TextBox 7">
            <a:extLst>
              <a:ext uri="{FF2B5EF4-FFF2-40B4-BE49-F238E27FC236}">
                <a16:creationId xmlns:a16="http://schemas.microsoft.com/office/drawing/2014/main" id="{10BF4A9F-2352-4573-8414-984FF166E227}"/>
              </a:ext>
            </a:extLst>
          </p:cNvPr>
          <p:cNvSpPr txBox="1"/>
          <p:nvPr/>
        </p:nvSpPr>
        <p:spPr>
          <a:xfrm>
            <a:off x="5680496" y="1615297"/>
            <a:ext cx="4166557"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fontAlgn="auto">
              <a:spcBef>
                <a:spcPts val="0"/>
              </a:spcBef>
              <a:spcAft>
                <a:spcPts val="0"/>
              </a:spcAft>
            </a:pPr>
            <a:r>
              <a:rPr lang="en-GB" b="1" dirty="0">
                <a:solidFill>
                  <a:prstClr val="black"/>
                </a:solidFill>
                <a:latin typeface="Arial"/>
                <a:cs typeface="Arial"/>
              </a:rPr>
              <a:t>Contributory Factors</a:t>
            </a:r>
            <a:r>
              <a:rPr lang="en-GB" dirty="0">
                <a:solidFill>
                  <a:prstClr val="black"/>
                </a:solidFill>
                <a:latin typeface="Arial"/>
                <a:cs typeface="Arial"/>
              </a:rPr>
              <a:t> </a:t>
            </a:r>
          </a:p>
          <a:p>
            <a:pPr defTabSz="457200" fontAlgn="auto">
              <a:spcBef>
                <a:spcPts val="0"/>
              </a:spcBef>
              <a:spcAft>
                <a:spcPts val="0"/>
              </a:spcAft>
              <a:buFontTx/>
              <a:buChar char="•"/>
            </a:pPr>
            <a:endParaRPr lang="en-GB" dirty="0">
              <a:solidFill>
                <a:prstClr val="black"/>
              </a:solidFill>
              <a:latin typeface="Arial"/>
              <a:cs typeface="Arial"/>
            </a:endParaRPr>
          </a:p>
          <a:p>
            <a:pPr defTabSz="457200" fontAlgn="auto">
              <a:spcBef>
                <a:spcPts val="0"/>
              </a:spcBef>
              <a:spcAft>
                <a:spcPts val="0"/>
              </a:spcAft>
              <a:buFontTx/>
              <a:buChar char="•"/>
            </a:pPr>
            <a:r>
              <a:rPr lang="en-GB" sz="1600" dirty="0">
                <a:solidFill>
                  <a:prstClr val="black"/>
                </a:solidFill>
                <a:latin typeface="Arial"/>
                <a:cs typeface="Arial"/>
              </a:rPr>
              <a:t>Dropped smokers’ materials</a:t>
            </a:r>
            <a:r>
              <a:rPr lang="en-US" sz="1600" dirty="0">
                <a:solidFill>
                  <a:prstClr val="black"/>
                </a:solidFill>
                <a:latin typeface="Arial"/>
                <a:cs typeface="Arial"/>
              </a:rPr>
              <a:t>​</a:t>
            </a:r>
            <a:endParaRPr lang="en-US" sz="1600">
              <a:solidFill>
                <a:prstClr val="black"/>
              </a:solidFill>
              <a:latin typeface="Calibri"/>
              <a:cs typeface="Calibri"/>
            </a:endParaRPr>
          </a:p>
          <a:p>
            <a:pPr defTabSz="457200" fontAlgn="auto">
              <a:spcBef>
                <a:spcPts val="0"/>
              </a:spcBef>
              <a:spcAft>
                <a:spcPts val="0"/>
              </a:spcAft>
              <a:buFontTx/>
              <a:buChar char="•"/>
            </a:pPr>
            <a:r>
              <a:rPr lang="en-GB" sz="1600" dirty="0">
                <a:solidFill>
                  <a:prstClr val="black"/>
                </a:solidFill>
                <a:latin typeface="Arial"/>
                <a:cs typeface="Arial"/>
              </a:rPr>
              <a:t>Use of medical oxygen, emollient </a:t>
            </a:r>
            <a:br>
              <a:rPr lang="en-GB" sz="1600" dirty="0">
                <a:solidFill>
                  <a:prstClr val="black"/>
                </a:solidFill>
                <a:latin typeface="Arial"/>
                <a:cs typeface="Arial"/>
              </a:rPr>
            </a:br>
            <a:r>
              <a:rPr lang="en-GB" sz="1600">
                <a:solidFill>
                  <a:prstClr val="black"/>
                </a:solidFill>
                <a:latin typeface="Arial"/>
                <a:cs typeface="Arial"/>
              </a:rPr>
              <a:t>products </a:t>
            </a:r>
            <a:r>
              <a:rPr lang="en-GB" sz="1600" dirty="0">
                <a:solidFill>
                  <a:prstClr val="black"/>
                </a:solidFill>
                <a:latin typeface="Arial"/>
                <a:cs typeface="Arial"/>
              </a:rPr>
              <a:t>and airflow mattresses, </a:t>
            </a:r>
            <a:br>
              <a:rPr lang="en-GB" sz="1600" dirty="0">
                <a:solidFill>
                  <a:prstClr val="black"/>
                </a:solidFill>
                <a:latin typeface="Arial"/>
                <a:cs typeface="Arial"/>
              </a:rPr>
            </a:br>
            <a:r>
              <a:rPr lang="en-GB" sz="1600">
                <a:solidFill>
                  <a:prstClr val="black"/>
                </a:solidFill>
                <a:latin typeface="Arial"/>
                <a:cs typeface="Arial"/>
              </a:rPr>
              <a:t>combined </a:t>
            </a:r>
            <a:r>
              <a:rPr lang="en-GB" sz="1600" dirty="0">
                <a:solidFill>
                  <a:prstClr val="black"/>
                </a:solidFill>
                <a:latin typeface="Arial"/>
                <a:cs typeface="Arial"/>
              </a:rPr>
              <a:t>with smoking</a:t>
            </a:r>
            <a:r>
              <a:rPr lang="en-US" sz="1600" dirty="0">
                <a:solidFill>
                  <a:prstClr val="black"/>
                </a:solidFill>
                <a:latin typeface="Arial"/>
                <a:cs typeface="Arial"/>
              </a:rPr>
              <a:t>​</a:t>
            </a:r>
          </a:p>
          <a:p>
            <a:pPr defTabSz="457200" fontAlgn="auto">
              <a:spcBef>
                <a:spcPts val="0"/>
              </a:spcBef>
              <a:spcAft>
                <a:spcPts val="0"/>
              </a:spcAft>
              <a:buFontTx/>
              <a:buChar char="•"/>
            </a:pPr>
            <a:r>
              <a:rPr lang="en-GB" sz="1600" dirty="0">
                <a:solidFill>
                  <a:prstClr val="black"/>
                </a:solidFill>
                <a:latin typeface="Arial"/>
                <a:cs typeface="Arial"/>
              </a:rPr>
              <a:t>Alcohol /Drugs misuse</a:t>
            </a:r>
            <a:r>
              <a:rPr lang="en-US" sz="1600" dirty="0">
                <a:solidFill>
                  <a:prstClr val="black"/>
                </a:solidFill>
                <a:latin typeface="Arial"/>
                <a:cs typeface="Arial"/>
              </a:rPr>
              <a:t>​</a:t>
            </a:r>
          </a:p>
          <a:p>
            <a:pPr defTabSz="457200" fontAlgn="auto">
              <a:spcBef>
                <a:spcPts val="0"/>
              </a:spcBef>
              <a:spcAft>
                <a:spcPts val="0"/>
              </a:spcAft>
              <a:buFontTx/>
              <a:buChar char="•"/>
            </a:pPr>
            <a:r>
              <a:rPr lang="en-GB" sz="1600" dirty="0">
                <a:solidFill>
                  <a:prstClr val="black"/>
                </a:solidFill>
                <a:latin typeface="Arial"/>
                <a:cs typeface="Arial"/>
              </a:rPr>
              <a:t>Unsafe cooking practices</a:t>
            </a:r>
            <a:r>
              <a:rPr lang="en-US" sz="1600" dirty="0">
                <a:solidFill>
                  <a:prstClr val="black"/>
                </a:solidFill>
                <a:latin typeface="Arial"/>
                <a:cs typeface="Arial"/>
              </a:rPr>
              <a:t>​</a:t>
            </a:r>
          </a:p>
          <a:p>
            <a:pPr defTabSz="457200" fontAlgn="auto">
              <a:spcBef>
                <a:spcPts val="0"/>
              </a:spcBef>
              <a:spcAft>
                <a:spcPts val="0"/>
              </a:spcAft>
              <a:buFontTx/>
              <a:buChar char="•"/>
            </a:pPr>
            <a:r>
              <a:rPr lang="en-GB" sz="1600" dirty="0">
                <a:solidFill>
                  <a:prstClr val="black"/>
                </a:solidFill>
                <a:latin typeface="Arial"/>
                <a:cs typeface="Arial"/>
              </a:rPr>
              <a:t>Overloaded electrical circuits</a:t>
            </a:r>
            <a:r>
              <a:rPr lang="en-US" sz="1600" dirty="0">
                <a:solidFill>
                  <a:prstClr val="black"/>
                </a:solidFill>
                <a:latin typeface="Arial"/>
                <a:cs typeface="Arial"/>
              </a:rPr>
              <a:t>​</a:t>
            </a:r>
          </a:p>
          <a:p>
            <a:pPr defTabSz="457200" fontAlgn="auto">
              <a:spcBef>
                <a:spcPts val="0"/>
              </a:spcBef>
              <a:spcAft>
                <a:spcPts val="0"/>
              </a:spcAft>
              <a:buFontTx/>
              <a:buChar char="•"/>
            </a:pPr>
            <a:r>
              <a:rPr lang="en-GB" sz="1600" dirty="0">
                <a:solidFill>
                  <a:prstClr val="black"/>
                </a:solidFill>
                <a:latin typeface="Arial"/>
                <a:cs typeface="Arial"/>
              </a:rPr>
              <a:t>Carless use of candles</a:t>
            </a:r>
          </a:p>
        </p:txBody>
      </p:sp>
      <p:sp>
        <p:nvSpPr>
          <p:cNvPr id="5" name="Arrow: Left-Right 4">
            <a:extLst>
              <a:ext uri="{FF2B5EF4-FFF2-40B4-BE49-F238E27FC236}">
                <a16:creationId xmlns:a16="http://schemas.microsoft.com/office/drawing/2014/main" id="{2CE9F05D-DD3A-4192-9248-639DF1145931}"/>
              </a:ext>
            </a:extLst>
          </p:cNvPr>
          <p:cNvSpPr/>
          <p:nvPr/>
        </p:nvSpPr>
        <p:spPr>
          <a:xfrm>
            <a:off x="4158018" y="3089638"/>
            <a:ext cx="1216152" cy="484631"/>
          </a:xfrm>
          <a:prstGeom prst="leftRightArrow">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a:solidFill>
                <a:prstClr val="white"/>
              </a:solidFill>
              <a:latin typeface="Calibri"/>
            </a:endParaRPr>
          </a:p>
        </p:txBody>
      </p:sp>
    </p:spTree>
    <p:extLst>
      <p:ext uri="{BB962C8B-B14F-4D97-AF65-F5344CB8AC3E}">
        <p14:creationId xmlns:p14="http://schemas.microsoft.com/office/powerpoint/2010/main" val="157675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nodePh="1">
                                  <p:stCondLst>
                                    <p:cond delay="0"/>
                                  </p:stCondLst>
                                  <p:endCondLst>
                                    <p:cond evt="begin" delay="0">
                                      <p:tn val="41"/>
                                    </p:cond>
                                  </p:endCondLst>
                                  <p:childTnLst>
                                    <p:set>
                                      <p:cBhvr>
                                        <p:cTn id="4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15DDB8A-53FC-4D5D-8544-87A055912E93}"/>
              </a:ext>
            </a:extLst>
          </p:cNvPr>
          <p:cNvPicPr>
            <a:picLocks noChangeAspect="1"/>
          </p:cNvPicPr>
          <p:nvPr/>
        </p:nvPicPr>
        <p:blipFill>
          <a:blip r:embed="rId3"/>
          <a:stretch>
            <a:fillRect/>
          </a:stretch>
        </p:blipFill>
        <p:spPr>
          <a:xfrm>
            <a:off x="362607" y="1075117"/>
            <a:ext cx="8387256" cy="4015174"/>
          </a:xfrm>
          <a:prstGeom prst="rect">
            <a:avLst/>
          </a:prstGeom>
        </p:spPr>
      </p:pic>
    </p:spTree>
    <p:extLst>
      <p:ext uri="{BB962C8B-B14F-4D97-AF65-F5344CB8AC3E}">
        <p14:creationId xmlns:p14="http://schemas.microsoft.com/office/powerpoint/2010/main" val="20352309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5536" y="476672"/>
            <a:ext cx="8229600" cy="5217443"/>
          </a:xfrm>
        </p:spPr>
        <p:txBody>
          <a:bodyPr/>
          <a:lstStyle/>
          <a:p>
            <a:pPr marL="0" indent="0">
              <a:buNone/>
            </a:pPr>
            <a:r>
              <a:rPr lang="en-GB" dirty="0" smtClean="0"/>
              <a:t>Fire is one of two problems of urban coexistence that has driven the historical development of housing standards (the other being Cholera)</a:t>
            </a:r>
          </a:p>
          <a:p>
            <a:pPr marL="400050" lvl="1" indent="0">
              <a:buNone/>
            </a:pPr>
            <a:r>
              <a:rPr lang="en-GB" dirty="0" smtClean="0">
                <a:latin typeface="Times New Roman" panose="02020603050405020304" pitchFamily="18" charset="0"/>
                <a:cs typeface="Times New Roman" panose="02020603050405020304" pitchFamily="18" charset="0"/>
              </a:rPr>
              <a:t>“</a:t>
            </a:r>
            <a:r>
              <a:rPr lang="en-GB" dirty="0">
                <a:latin typeface="Times New Roman" panose="02020603050405020304" pitchFamily="18" charset="0"/>
                <a:cs typeface="Times New Roman" panose="02020603050405020304" pitchFamily="18" charset="0"/>
              </a:rPr>
              <a:t>Those exertions of the natural liberty of a few individuals, which might endanger the security of the whole society, are, and ought to be, restrained by the laws of all governments; of the most free, as well as the most despotical</a:t>
            </a:r>
            <a:r>
              <a:rPr lang="en-GB" dirty="0" smtClean="0">
                <a:latin typeface="Times New Roman" panose="02020603050405020304" pitchFamily="18" charset="0"/>
                <a:cs typeface="Times New Roman" panose="02020603050405020304" pitchFamily="18" charset="0"/>
              </a:rPr>
              <a:t>. The obligation to build party walls, in order to prevent the communication of fire, is a violation of natural liberty ...”</a:t>
            </a:r>
          </a:p>
          <a:p>
            <a:pPr marL="400050" lvl="1" indent="0" algn="r">
              <a:buNone/>
            </a:pPr>
            <a:r>
              <a:rPr lang="en-GB" dirty="0" smtClean="0">
                <a:latin typeface="+mj-lt"/>
                <a:cs typeface="Times New Roman" panose="02020603050405020304" pitchFamily="18" charset="0"/>
              </a:rPr>
              <a:t>Adam Smith, </a:t>
            </a:r>
            <a:r>
              <a:rPr lang="en-GB" i="1" dirty="0" smtClean="0">
                <a:latin typeface="+mj-lt"/>
                <a:cs typeface="Times New Roman" panose="02020603050405020304" pitchFamily="18" charset="0"/>
              </a:rPr>
              <a:t>Wealth of Nations </a:t>
            </a:r>
            <a:r>
              <a:rPr lang="en-GB" dirty="0" smtClean="0">
                <a:latin typeface="+mj-lt"/>
                <a:cs typeface="Times New Roman" panose="02020603050405020304" pitchFamily="18" charset="0"/>
              </a:rPr>
              <a:t>2.2</a:t>
            </a:r>
            <a:endParaRPr lang="en-GB" dirty="0">
              <a:latin typeface="+mj-lt"/>
              <a:cs typeface="Times New Roman" panose="02020603050405020304" pitchFamily="18" charset="0"/>
            </a:endParaRPr>
          </a:p>
        </p:txBody>
      </p:sp>
    </p:spTree>
    <p:extLst>
      <p:ext uri="{BB962C8B-B14F-4D97-AF65-F5344CB8AC3E}">
        <p14:creationId xmlns:p14="http://schemas.microsoft.com/office/powerpoint/2010/main" val="139833210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93382A-A0CA-4CB1-BFDA-9FEF16B2ED30}"/>
              </a:ext>
            </a:extLst>
          </p:cNvPr>
          <p:cNvSpPr>
            <a:spLocks noGrp="1"/>
          </p:cNvSpPr>
          <p:nvPr>
            <p:ph type="title"/>
          </p:nvPr>
        </p:nvSpPr>
        <p:spPr>
          <a:xfrm>
            <a:off x="189185" y="2450014"/>
            <a:ext cx="4666594" cy="857250"/>
          </a:xfrm>
        </p:spPr>
        <p:txBody>
          <a:bodyPr>
            <a:normAutofit fontScale="90000"/>
          </a:bodyPr>
          <a:lstStyle/>
          <a:p>
            <a:pPr algn="l"/>
            <a:r>
              <a:rPr lang="en-GB" dirty="0"/>
              <a:t/>
            </a:r>
            <a:br>
              <a:rPr lang="en-GB" dirty="0"/>
            </a:br>
            <a:r>
              <a:rPr lang="en-GB" dirty="0"/>
              <a:t/>
            </a:r>
            <a:br>
              <a:rPr lang="en-GB" dirty="0"/>
            </a:br>
            <a:r>
              <a:rPr lang="en-GB" dirty="0"/>
              <a:t/>
            </a:r>
            <a:br>
              <a:rPr lang="en-GB" dirty="0"/>
            </a:br>
            <a:r>
              <a:rPr lang="en-GB" dirty="0"/>
              <a:t/>
            </a:r>
            <a:br>
              <a:rPr lang="en-GB" dirty="0"/>
            </a:br>
            <a:r>
              <a:rPr lang="en-GB" sz="3100" dirty="0"/>
              <a:t/>
            </a:r>
            <a:br>
              <a:rPr lang="en-GB" sz="3100" dirty="0"/>
            </a:br>
            <a:r>
              <a:rPr lang="en-GB" dirty="0"/>
              <a:t> </a:t>
            </a:r>
            <a:br>
              <a:rPr lang="en-GB" dirty="0"/>
            </a:br>
            <a:r>
              <a:rPr lang="en-GB" sz="3600" dirty="0"/>
              <a:t> </a:t>
            </a:r>
            <a:br>
              <a:rPr lang="en-GB" sz="3600" dirty="0"/>
            </a:br>
            <a:r>
              <a:rPr lang="en-GB" dirty="0"/>
              <a:t/>
            </a:r>
            <a:br>
              <a:rPr lang="en-GB" dirty="0"/>
            </a:br>
            <a:r>
              <a:rPr lang="en-GB" dirty="0"/>
              <a:t/>
            </a:r>
            <a:br>
              <a:rPr lang="en-GB" dirty="0"/>
            </a:br>
            <a:endParaRPr lang="en-GB" dirty="0"/>
          </a:p>
        </p:txBody>
      </p:sp>
      <p:sp>
        <p:nvSpPr>
          <p:cNvPr id="3" name="Content Placeholder 2">
            <a:extLst>
              <a:ext uri="{FF2B5EF4-FFF2-40B4-BE49-F238E27FC236}">
                <a16:creationId xmlns:a16="http://schemas.microsoft.com/office/drawing/2014/main" id="{1F2F3A3D-5DA4-4577-8095-66C40703E160}"/>
              </a:ext>
            </a:extLst>
          </p:cNvPr>
          <p:cNvSpPr>
            <a:spLocks noGrp="1"/>
          </p:cNvSpPr>
          <p:nvPr>
            <p:ph idx="1"/>
          </p:nvPr>
        </p:nvSpPr>
        <p:spPr>
          <a:xfrm>
            <a:off x="457200" y="1068514"/>
            <a:ext cx="8229600" cy="3394472"/>
          </a:xfrm>
        </p:spPr>
        <p:txBody>
          <a:bodyPr/>
          <a:lstStyle/>
          <a:p>
            <a:pPr marL="0" indent="0" algn="ctr">
              <a:buNone/>
            </a:pPr>
            <a:r>
              <a:rPr lang="en-GB" b="1" dirty="0">
                <a:latin typeface="Arial" panose="020B0604020202020204" pitchFamily="34" charset="0"/>
                <a:cs typeface="Arial" panose="020B0604020202020204" pitchFamily="34" charset="0"/>
              </a:rPr>
              <a:t>Learning from Experience</a:t>
            </a:r>
          </a:p>
        </p:txBody>
      </p:sp>
      <p:sp>
        <p:nvSpPr>
          <p:cNvPr id="4" name="AutoShape 2" descr="Partnership working | Two Step">
            <a:extLst>
              <a:ext uri="{FF2B5EF4-FFF2-40B4-BE49-F238E27FC236}">
                <a16:creationId xmlns:a16="http://schemas.microsoft.com/office/drawing/2014/main" id="{E1D22056-E32E-4D8A-8726-A8A51F9B76D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GB">
              <a:solidFill>
                <a:prstClr val="black"/>
              </a:solidFill>
              <a:latin typeface="Calibri"/>
            </a:endParaRPr>
          </a:p>
        </p:txBody>
      </p:sp>
      <p:sp>
        <p:nvSpPr>
          <p:cNvPr id="12" name="TextBox 11">
            <a:extLst>
              <a:ext uri="{FF2B5EF4-FFF2-40B4-BE49-F238E27FC236}">
                <a16:creationId xmlns:a16="http://schemas.microsoft.com/office/drawing/2014/main" id="{EA473E27-8095-4726-8E7A-C68172895EB9}"/>
              </a:ext>
            </a:extLst>
          </p:cNvPr>
          <p:cNvSpPr txBox="1"/>
          <p:nvPr/>
        </p:nvSpPr>
        <p:spPr>
          <a:xfrm>
            <a:off x="457200" y="1842463"/>
            <a:ext cx="8238450" cy="3477875"/>
          </a:xfrm>
          <a:prstGeom prst="rect">
            <a:avLst/>
          </a:prstGeom>
          <a:noFill/>
        </p:spPr>
        <p:txBody>
          <a:bodyPr wrap="square" lIns="91440" tIns="45720" rIns="91440" bIns="45720" rtlCol="0" anchor="t">
            <a:spAutoFit/>
          </a:bodyPr>
          <a:lstStyle/>
          <a:p>
            <a:pPr marL="285750" indent="-285750" defTabSz="457200" fontAlgn="auto">
              <a:spcBef>
                <a:spcPts val="0"/>
              </a:spcBef>
              <a:spcAft>
                <a:spcPts val="0"/>
              </a:spcAft>
              <a:buFont typeface="Arial" panose="020B0604020202020204" pitchFamily="34" charset="0"/>
              <a:buChar char="•"/>
            </a:pPr>
            <a:r>
              <a:rPr lang="en-GB" sz="2000" dirty="0">
                <a:solidFill>
                  <a:prstClr val="black"/>
                </a:solidFill>
                <a:latin typeface="Arial" panose="020B0604020202020204" pitchFamily="34" charset="0"/>
                <a:cs typeface="Arial" panose="020B0604020202020204" pitchFamily="34" charset="0"/>
              </a:rPr>
              <a:t>All fire incident information uploaded to Incident Recording System</a:t>
            </a:r>
          </a:p>
          <a:p>
            <a:pPr marL="285750" indent="-285750" defTabSz="457200" fontAlgn="auto">
              <a:spcBef>
                <a:spcPts val="0"/>
              </a:spcBef>
              <a:spcAft>
                <a:spcPts val="0"/>
              </a:spcAft>
              <a:buFont typeface="Arial" panose="020B0604020202020204" pitchFamily="34" charset="0"/>
              <a:buChar char="•"/>
            </a:pPr>
            <a:r>
              <a:rPr lang="en-GB" sz="2000" dirty="0">
                <a:solidFill>
                  <a:prstClr val="black"/>
                </a:solidFill>
                <a:latin typeface="Arial" panose="020B0604020202020204" pitchFamily="34" charset="0"/>
                <a:cs typeface="Arial" panose="020B0604020202020204" pitchFamily="34" charset="0"/>
              </a:rPr>
              <a:t>Performance Data Service extract data</a:t>
            </a:r>
          </a:p>
          <a:p>
            <a:pPr defTabSz="457200" fontAlgn="auto">
              <a:spcBef>
                <a:spcPts val="0"/>
              </a:spcBef>
              <a:spcAft>
                <a:spcPts val="0"/>
              </a:spcAft>
            </a:pPr>
            <a:endParaRPr lang="en-GB" sz="2000" dirty="0">
              <a:solidFill>
                <a:prstClr val="black"/>
              </a:solidFill>
              <a:latin typeface="Arial" panose="020B0604020202020204" pitchFamily="34" charset="0"/>
              <a:cs typeface="Arial" panose="020B0604020202020204" pitchFamily="34" charset="0"/>
            </a:endParaRPr>
          </a:p>
          <a:p>
            <a:pPr defTabSz="457200" fontAlgn="auto">
              <a:spcBef>
                <a:spcPts val="0"/>
              </a:spcBef>
              <a:spcAft>
                <a:spcPts val="0"/>
              </a:spcAft>
            </a:pPr>
            <a:r>
              <a:rPr lang="en-GB" sz="2000" u="sng" dirty="0">
                <a:solidFill>
                  <a:prstClr val="black"/>
                </a:solidFill>
                <a:latin typeface="Arial" panose="020B0604020202020204" pitchFamily="34" charset="0"/>
                <a:cs typeface="Arial" panose="020B0604020202020204" pitchFamily="34" charset="0"/>
              </a:rPr>
              <a:t>Fire Investigation</a:t>
            </a:r>
            <a:r>
              <a:rPr lang="en-GB" sz="2000" dirty="0">
                <a:solidFill>
                  <a:prstClr val="black"/>
                </a:solidFill>
                <a:latin typeface="Arial" panose="020B0604020202020204" pitchFamily="34" charset="0"/>
                <a:cs typeface="Arial" panose="020B0604020202020204" pitchFamily="34" charset="0"/>
              </a:rPr>
              <a:t/>
            </a:r>
            <a:br>
              <a:rPr lang="en-GB" sz="2000" dirty="0">
                <a:solidFill>
                  <a:prstClr val="black"/>
                </a:solidFill>
                <a:latin typeface="Arial" panose="020B0604020202020204" pitchFamily="34" charset="0"/>
                <a:cs typeface="Arial" panose="020B0604020202020204" pitchFamily="34" charset="0"/>
              </a:rPr>
            </a:br>
            <a:endParaRPr lang="en-GB" sz="2000" dirty="0">
              <a:solidFill>
                <a:prstClr val="black"/>
              </a:solidFill>
              <a:latin typeface="Arial" panose="020B0604020202020204" pitchFamily="34" charset="0"/>
              <a:cs typeface="Arial" panose="020B0604020202020204" pitchFamily="34" charset="0"/>
            </a:endParaRPr>
          </a:p>
          <a:p>
            <a:pPr marL="285750" indent="-285750" defTabSz="457200" fontAlgn="auto">
              <a:spcBef>
                <a:spcPts val="0"/>
              </a:spcBef>
              <a:spcAft>
                <a:spcPts val="0"/>
              </a:spcAft>
              <a:buFont typeface="Arial" panose="020B0604020202020204" pitchFamily="34" charset="0"/>
              <a:buChar char="•"/>
            </a:pPr>
            <a:r>
              <a:rPr lang="en-GB" sz="2000" dirty="0">
                <a:solidFill>
                  <a:prstClr val="black"/>
                </a:solidFill>
                <a:latin typeface="Arial" panose="020B0604020202020204" pitchFamily="34" charset="0"/>
                <a:cs typeface="Arial" panose="020B0604020202020204" pitchFamily="34" charset="0"/>
              </a:rPr>
              <a:t>Specialist FI teams attend all LTP or Fatal incidents</a:t>
            </a:r>
          </a:p>
          <a:p>
            <a:pPr marL="285750" indent="-285750" defTabSz="457200" fontAlgn="auto">
              <a:spcBef>
                <a:spcPts val="0"/>
              </a:spcBef>
              <a:spcAft>
                <a:spcPts val="0"/>
              </a:spcAft>
              <a:buFont typeface="Arial" panose="020B0604020202020204" pitchFamily="34" charset="0"/>
              <a:buChar char="•"/>
            </a:pPr>
            <a:r>
              <a:rPr lang="en-GB" sz="2000" dirty="0">
                <a:solidFill>
                  <a:prstClr val="black"/>
                </a:solidFill>
                <a:latin typeface="Arial" panose="020B0604020202020204" pitchFamily="34" charset="0"/>
                <a:cs typeface="Arial" panose="020B0604020202020204" pitchFamily="34" charset="0"/>
              </a:rPr>
              <a:t>Support the Incident Commander in determining Origin and Cause</a:t>
            </a:r>
          </a:p>
          <a:p>
            <a:pPr marL="285750" indent="-285750" defTabSz="457200" fontAlgn="auto">
              <a:spcBef>
                <a:spcPts val="0"/>
              </a:spcBef>
              <a:spcAft>
                <a:spcPts val="0"/>
              </a:spcAft>
              <a:buFont typeface="Arial" panose="020B0604020202020204" pitchFamily="34" charset="0"/>
              <a:buChar char="•"/>
            </a:pPr>
            <a:r>
              <a:rPr lang="en-GB" sz="2000" dirty="0">
                <a:solidFill>
                  <a:prstClr val="black"/>
                </a:solidFill>
                <a:latin typeface="Arial" panose="020B0604020202020204" pitchFamily="34" charset="0"/>
                <a:cs typeface="Arial" panose="020B0604020202020204" pitchFamily="34" charset="0"/>
              </a:rPr>
              <a:t>Contribute to continuous improvement by analysis of trends and fire data</a:t>
            </a:r>
          </a:p>
          <a:p>
            <a:pPr marL="285750" indent="-285750" defTabSz="457200" fontAlgn="auto">
              <a:spcBef>
                <a:spcPts val="0"/>
              </a:spcBef>
              <a:spcAft>
                <a:spcPts val="0"/>
              </a:spcAft>
              <a:buFont typeface="Arial" panose="020B0604020202020204" pitchFamily="34" charset="0"/>
              <a:buChar char="•"/>
            </a:pPr>
            <a:r>
              <a:rPr lang="en-GB" sz="2000">
                <a:solidFill>
                  <a:prstClr val="black"/>
                </a:solidFill>
                <a:latin typeface="Arial"/>
                <a:cs typeface="Arial"/>
              </a:rPr>
              <a:t>Feed learning back into the organisation to influence Policy, procedure and how we target our engagement activity</a:t>
            </a:r>
          </a:p>
        </p:txBody>
      </p:sp>
    </p:spTree>
    <p:extLst>
      <p:ext uri="{BB962C8B-B14F-4D97-AF65-F5344CB8AC3E}">
        <p14:creationId xmlns:p14="http://schemas.microsoft.com/office/powerpoint/2010/main" val="15832235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93382A-A0CA-4CB1-BFDA-9FEF16B2ED30}"/>
              </a:ext>
            </a:extLst>
          </p:cNvPr>
          <p:cNvSpPr>
            <a:spLocks noGrp="1"/>
          </p:cNvSpPr>
          <p:nvPr>
            <p:ph type="title"/>
          </p:nvPr>
        </p:nvSpPr>
        <p:spPr>
          <a:xfrm>
            <a:off x="189185" y="2450014"/>
            <a:ext cx="4666594" cy="857250"/>
          </a:xfrm>
        </p:spPr>
        <p:txBody>
          <a:bodyPr>
            <a:normAutofit fontScale="90000"/>
          </a:bodyPr>
          <a:lstStyle/>
          <a:p>
            <a:pPr algn="l"/>
            <a:r>
              <a:rPr lang="en-GB" dirty="0"/>
              <a:t/>
            </a:r>
            <a:br>
              <a:rPr lang="en-GB" dirty="0"/>
            </a:br>
            <a:r>
              <a:rPr lang="en-GB" dirty="0"/>
              <a:t/>
            </a:r>
            <a:br>
              <a:rPr lang="en-GB" dirty="0"/>
            </a:br>
            <a:r>
              <a:rPr lang="en-GB" dirty="0"/>
              <a:t/>
            </a:r>
            <a:br>
              <a:rPr lang="en-GB" dirty="0"/>
            </a:br>
            <a:r>
              <a:rPr lang="en-GB" dirty="0"/>
              <a:t/>
            </a:r>
            <a:br>
              <a:rPr lang="en-GB" dirty="0"/>
            </a:br>
            <a:r>
              <a:rPr lang="en-GB" sz="3100" dirty="0"/>
              <a:t/>
            </a:r>
            <a:br>
              <a:rPr lang="en-GB" sz="3100" dirty="0"/>
            </a:br>
            <a:r>
              <a:rPr lang="en-GB" dirty="0"/>
              <a:t> </a:t>
            </a:r>
            <a:br>
              <a:rPr lang="en-GB" dirty="0"/>
            </a:br>
            <a:r>
              <a:rPr lang="en-GB" sz="3600" dirty="0"/>
              <a:t> </a:t>
            </a:r>
            <a:br>
              <a:rPr lang="en-GB" sz="3600" dirty="0"/>
            </a:br>
            <a:r>
              <a:rPr lang="en-GB" dirty="0"/>
              <a:t/>
            </a:r>
            <a:br>
              <a:rPr lang="en-GB" dirty="0"/>
            </a:br>
            <a:r>
              <a:rPr lang="en-GB" dirty="0"/>
              <a:t/>
            </a:r>
            <a:br>
              <a:rPr lang="en-GB" dirty="0"/>
            </a:br>
            <a:endParaRPr lang="en-GB" dirty="0"/>
          </a:p>
        </p:txBody>
      </p:sp>
      <p:sp>
        <p:nvSpPr>
          <p:cNvPr id="3" name="Content Placeholder 2">
            <a:extLst>
              <a:ext uri="{FF2B5EF4-FFF2-40B4-BE49-F238E27FC236}">
                <a16:creationId xmlns:a16="http://schemas.microsoft.com/office/drawing/2014/main" id="{1F2F3A3D-5DA4-4577-8095-66C40703E160}"/>
              </a:ext>
            </a:extLst>
          </p:cNvPr>
          <p:cNvSpPr>
            <a:spLocks noGrp="1"/>
          </p:cNvSpPr>
          <p:nvPr>
            <p:ph idx="1"/>
          </p:nvPr>
        </p:nvSpPr>
        <p:spPr>
          <a:xfrm>
            <a:off x="457200" y="1181403"/>
            <a:ext cx="8229600" cy="3836881"/>
          </a:xfrm>
        </p:spPr>
        <p:txBody>
          <a:bodyPr>
            <a:normAutofit/>
          </a:bodyPr>
          <a:lstStyle/>
          <a:p>
            <a:pPr marL="0" indent="0" algn="ctr">
              <a:buNone/>
            </a:pPr>
            <a:r>
              <a:rPr lang="en-GB" sz="2800" b="1" dirty="0">
                <a:latin typeface="Arial" panose="020B0604020202020204" pitchFamily="34" charset="0"/>
                <a:cs typeface="Arial" panose="020B0604020202020204" pitchFamily="34" charset="0"/>
              </a:rPr>
              <a:t>Responding to Data</a:t>
            </a: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2400" dirty="0">
                <a:latin typeface="Arial" panose="020B0604020202020204" pitchFamily="34" charset="0"/>
                <a:cs typeface="Arial" panose="020B0604020202020204" pitchFamily="34" charset="0"/>
              </a:rPr>
              <a:t>Fire Investigation 2020/21 Fatality Statistics</a:t>
            </a:r>
          </a:p>
          <a:p>
            <a:pPr marL="0" indent="0">
              <a:buNone/>
            </a:pPr>
            <a:endParaRPr lang="en-GB" sz="2400" dirty="0">
              <a:latin typeface="Arial" panose="020B0604020202020204" pitchFamily="34" charset="0"/>
              <a:cs typeface="Arial" panose="020B0604020202020204" pitchFamily="34" charset="0"/>
            </a:endParaRPr>
          </a:p>
          <a:p>
            <a:pPr lvl="1"/>
            <a:r>
              <a:rPr lang="en-GB" sz="1800" dirty="0">
                <a:latin typeface="Arial" panose="020B0604020202020204" pitchFamily="34" charset="0"/>
                <a:cs typeface="Arial" panose="020B0604020202020204" pitchFamily="34" charset="0"/>
              </a:rPr>
              <a:t>53 Fire fatalities</a:t>
            </a:r>
          </a:p>
          <a:p>
            <a:pPr lvl="1"/>
            <a:r>
              <a:rPr lang="en-GB" sz="1800" dirty="0">
                <a:latin typeface="Arial" panose="020B0604020202020204" pitchFamily="34" charset="0"/>
                <a:cs typeface="Arial" panose="020B0604020202020204" pitchFamily="34" charset="0"/>
              </a:rPr>
              <a:t>39 Accidental Dwelling Fires (ADFs)</a:t>
            </a:r>
          </a:p>
          <a:p>
            <a:pPr lvl="1"/>
            <a:r>
              <a:rPr lang="en-GB" sz="1800" dirty="0">
                <a:latin typeface="Arial" panose="020B0604020202020204" pitchFamily="34" charset="0"/>
                <a:cs typeface="Arial" panose="020B0604020202020204" pitchFamily="34" charset="0"/>
              </a:rPr>
              <a:t>Only 14 of these had received a HFSV</a:t>
            </a:r>
          </a:p>
          <a:p>
            <a:pPr lvl="1"/>
            <a:r>
              <a:rPr lang="en-GB" sz="1800" dirty="0">
                <a:latin typeface="Arial" panose="020B0604020202020204" pitchFamily="34" charset="0"/>
                <a:cs typeface="Arial" panose="020B0604020202020204" pitchFamily="34" charset="0"/>
              </a:rPr>
              <a:t>65% of ADF fatalities had not received HFSV</a:t>
            </a:r>
          </a:p>
          <a:p>
            <a:pPr lvl="1"/>
            <a:r>
              <a:rPr lang="en-GB" sz="1800" dirty="0">
                <a:latin typeface="Arial" panose="020B0604020202020204" pitchFamily="34" charset="0"/>
                <a:cs typeface="Arial" panose="020B0604020202020204" pitchFamily="34" charset="0"/>
              </a:rPr>
              <a:t>35 % success in reaching vulnerable</a:t>
            </a:r>
          </a:p>
        </p:txBody>
      </p:sp>
      <p:sp>
        <p:nvSpPr>
          <p:cNvPr id="4" name="AutoShape 2" descr="Partnership working | Two Step">
            <a:extLst>
              <a:ext uri="{FF2B5EF4-FFF2-40B4-BE49-F238E27FC236}">
                <a16:creationId xmlns:a16="http://schemas.microsoft.com/office/drawing/2014/main" id="{E1D22056-E32E-4D8A-8726-A8A51F9B76D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612671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93382A-A0CA-4CB1-BFDA-9FEF16B2ED30}"/>
              </a:ext>
            </a:extLst>
          </p:cNvPr>
          <p:cNvSpPr>
            <a:spLocks noGrp="1"/>
          </p:cNvSpPr>
          <p:nvPr>
            <p:ph type="title"/>
          </p:nvPr>
        </p:nvSpPr>
        <p:spPr>
          <a:xfrm>
            <a:off x="189185" y="2450014"/>
            <a:ext cx="4666594" cy="857250"/>
          </a:xfrm>
        </p:spPr>
        <p:txBody>
          <a:bodyPr>
            <a:normAutofit fontScale="90000"/>
          </a:bodyPr>
          <a:lstStyle/>
          <a:p>
            <a:pPr algn="l"/>
            <a:r>
              <a:rPr lang="en-GB" dirty="0"/>
              <a:t/>
            </a:r>
            <a:br>
              <a:rPr lang="en-GB" dirty="0"/>
            </a:br>
            <a:r>
              <a:rPr lang="en-GB" dirty="0"/>
              <a:t/>
            </a:r>
            <a:br>
              <a:rPr lang="en-GB" dirty="0"/>
            </a:br>
            <a:r>
              <a:rPr lang="en-GB" dirty="0"/>
              <a:t/>
            </a:r>
            <a:br>
              <a:rPr lang="en-GB" dirty="0"/>
            </a:br>
            <a:r>
              <a:rPr lang="en-GB" dirty="0"/>
              <a:t/>
            </a:r>
            <a:br>
              <a:rPr lang="en-GB" dirty="0"/>
            </a:br>
            <a:r>
              <a:rPr lang="en-GB" sz="3100" dirty="0"/>
              <a:t/>
            </a:r>
            <a:br>
              <a:rPr lang="en-GB" sz="3100" dirty="0"/>
            </a:br>
            <a:r>
              <a:rPr lang="en-GB" dirty="0"/>
              <a:t> </a:t>
            </a:r>
            <a:br>
              <a:rPr lang="en-GB" dirty="0"/>
            </a:br>
            <a:r>
              <a:rPr lang="en-GB" sz="3600" dirty="0"/>
              <a:t> </a:t>
            </a:r>
            <a:br>
              <a:rPr lang="en-GB" sz="3600" dirty="0"/>
            </a:br>
            <a:r>
              <a:rPr lang="en-GB" dirty="0"/>
              <a:t/>
            </a:r>
            <a:br>
              <a:rPr lang="en-GB" dirty="0"/>
            </a:br>
            <a:r>
              <a:rPr lang="en-GB" dirty="0"/>
              <a:t/>
            </a:r>
            <a:br>
              <a:rPr lang="en-GB" dirty="0"/>
            </a:br>
            <a:endParaRPr lang="en-GB" dirty="0"/>
          </a:p>
        </p:txBody>
      </p:sp>
      <p:sp>
        <p:nvSpPr>
          <p:cNvPr id="3" name="Content Placeholder 2">
            <a:extLst>
              <a:ext uri="{FF2B5EF4-FFF2-40B4-BE49-F238E27FC236}">
                <a16:creationId xmlns:a16="http://schemas.microsoft.com/office/drawing/2014/main" id="{1F2F3A3D-5DA4-4577-8095-66C40703E160}"/>
              </a:ext>
            </a:extLst>
          </p:cNvPr>
          <p:cNvSpPr>
            <a:spLocks noGrp="1"/>
          </p:cNvSpPr>
          <p:nvPr>
            <p:ph idx="1"/>
          </p:nvPr>
        </p:nvSpPr>
        <p:spPr>
          <a:xfrm>
            <a:off x="457200" y="1181403"/>
            <a:ext cx="8229600" cy="3836881"/>
          </a:xfrm>
        </p:spPr>
        <p:txBody>
          <a:bodyPr>
            <a:normAutofit/>
          </a:bodyPr>
          <a:lstStyle/>
          <a:p>
            <a:pPr marL="0" indent="0" algn="ctr">
              <a:buNone/>
            </a:pPr>
            <a:r>
              <a:rPr lang="en-GB" sz="2800" b="1" dirty="0">
                <a:latin typeface="Arial" panose="020B0604020202020204" pitchFamily="34" charset="0"/>
                <a:cs typeface="Arial" panose="020B0604020202020204" pitchFamily="34" charset="0"/>
              </a:rPr>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
            </a:r>
            <a:br>
              <a:rPr lang="en-GB" sz="2800" b="1" dirty="0">
                <a:latin typeface="Arial" panose="020B0604020202020204" pitchFamily="34" charset="0"/>
                <a:cs typeface="Arial" panose="020B0604020202020204" pitchFamily="34" charset="0"/>
              </a:rPr>
            </a:br>
            <a:r>
              <a:rPr lang="en-GB" sz="2800" b="1" dirty="0">
                <a:latin typeface="Arial" panose="020B0604020202020204" pitchFamily="34" charset="0"/>
                <a:cs typeface="Arial" panose="020B0604020202020204" pitchFamily="34" charset="0"/>
              </a:rPr>
              <a:t>Case Study</a:t>
            </a:r>
          </a:p>
          <a:p>
            <a:pPr marL="0" indent="0" algn="ctr">
              <a:buNone/>
            </a:pPr>
            <a:endParaRPr lang="en-GB" sz="2800" b="1" dirty="0">
              <a:latin typeface="Arial" panose="020B0604020202020204" pitchFamily="34" charset="0"/>
              <a:cs typeface="Arial" panose="020B0604020202020204" pitchFamily="34" charset="0"/>
            </a:endParaRPr>
          </a:p>
          <a:p>
            <a:pPr marL="0" indent="0" algn="ctr">
              <a:buNone/>
            </a:pPr>
            <a:r>
              <a:rPr lang="en-GB" sz="2800" b="1" dirty="0">
                <a:latin typeface="Arial" panose="020B0604020202020204" pitchFamily="34" charset="0"/>
                <a:cs typeface="Arial" panose="020B0604020202020204" pitchFamily="34" charset="0"/>
              </a:rPr>
              <a:t>Fatal fire incident Oct 2017</a:t>
            </a:r>
          </a:p>
          <a:p>
            <a:pPr marL="0" indent="0">
              <a:buNone/>
            </a:pPr>
            <a:endParaRPr lang="en-GB" sz="2000" dirty="0">
              <a:latin typeface="Arial" panose="020B0604020202020204" pitchFamily="34" charset="0"/>
              <a:cs typeface="Arial" panose="020B0604020202020204" pitchFamily="34" charset="0"/>
            </a:endParaRPr>
          </a:p>
        </p:txBody>
      </p:sp>
      <p:sp>
        <p:nvSpPr>
          <p:cNvPr id="4" name="AutoShape 2" descr="Partnership working | Two Step">
            <a:extLst>
              <a:ext uri="{FF2B5EF4-FFF2-40B4-BE49-F238E27FC236}">
                <a16:creationId xmlns:a16="http://schemas.microsoft.com/office/drawing/2014/main" id="{E1D22056-E32E-4D8A-8726-A8A51F9B76D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2406949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93382A-A0CA-4CB1-BFDA-9FEF16B2ED30}"/>
              </a:ext>
            </a:extLst>
          </p:cNvPr>
          <p:cNvSpPr>
            <a:spLocks noGrp="1"/>
          </p:cNvSpPr>
          <p:nvPr>
            <p:ph type="title"/>
          </p:nvPr>
        </p:nvSpPr>
        <p:spPr>
          <a:xfrm>
            <a:off x="189185" y="2450014"/>
            <a:ext cx="4666594" cy="857250"/>
          </a:xfrm>
        </p:spPr>
        <p:txBody>
          <a:bodyPr>
            <a:normAutofit fontScale="90000"/>
          </a:bodyPr>
          <a:lstStyle/>
          <a:p>
            <a:pPr algn="l"/>
            <a:r>
              <a:rPr lang="en-GB" dirty="0"/>
              <a:t/>
            </a:r>
            <a:br>
              <a:rPr lang="en-GB" dirty="0"/>
            </a:br>
            <a:r>
              <a:rPr lang="en-GB" dirty="0"/>
              <a:t/>
            </a:r>
            <a:br>
              <a:rPr lang="en-GB" dirty="0"/>
            </a:br>
            <a:r>
              <a:rPr lang="en-GB" dirty="0"/>
              <a:t/>
            </a:r>
            <a:br>
              <a:rPr lang="en-GB" dirty="0"/>
            </a:br>
            <a:r>
              <a:rPr lang="en-GB" dirty="0"/>
              <a:t/>
            </a:r>
            <a:br>
              <a:rPr lang="en-GB" dirty="0"/>
            </a:br>
            <a:r>
              <a:rPr lang="en-GB" sz="3100" dirty="0"/>
              <a:t/>
            </a:r>
            <a:br>
              <a:rPr lang="en-GB" sz="3100" dirty="0"/>
            </a:br>
            <a:r>
              <a:rPr lang="en-GB" dirty="0"/>
              <a:t> </a:t>
            </a:r>
            <a:br>
              <a:rPr lang="en-GB" dirty="0"/>
            </a:br>
            <a:r>
              <a:rPr lang="en-GB" sz="3600" dirty="0"/>
              <a:t> </a:t>
            </a:r>
            <a:br>
              <a:rPr lang="en-GB" sz="3600" dirty="0"/>
            </a:br>
            <a:r>
              <a:rPr lang="en-GB" dirty="0"/>
              <a:t/>
            </a:r>
            <a:br>
              <a:rPr lang="en-GB" dirty="0"/>
            </a:br>
            <a:r>
              <a:rPr lang="en-GB" dirty="0"/>
              <a:t/>
            </a:r>
            <a:br>
              <a:rPr lang="en-GB" dirty="0"/>
            </a:br>
            <a:endParaRPr lang="en-GB" dirty="0"/>
          </a:p>
        </p:txBody>
      </p:sp>
      <p:sp>
        <p:nvSpPr>
          <p:cNvPr id="3" name="Content Placeholder 2">
            <a:extLst>
              <a:ext uri="{FF2B5EF4-FFF2-40B4-BE49-F238E27FC236}">
                <a16:creationId xmlns:a16="http://schemas.microsoft.com/office/drawing/2014/main" id="{1F2F3A3D-5DA4-4577-8095-66C40703E160}"/>
              </a:ext>
            </a:extLst>
          </p:cNvPr>
          <p:cNvSpPr>
            <a:spLocks noGrp="1"/>
          </p:cNvSpPr>
          <p:nvPr>
            <p:ph idx="1"/>
          </p:nvPr>
        </p:nvSpPr>
        <p:spPr>
          <a:xfrm>
            <a:off x="457200" y="1181403"/>
            <a:ext cx="8229600" cy="3836881"/>
          </a:xfrm>
        </p:spPr>
        <p:txBody>
          <a:bodyPr vert="horz" lIns="91440" tIns="45720" rIns="91440" bIns="45720" rtlCol="0" anchor="t">
            <a:normAutofit/>
          </a:bodyPr>
          <a:lstStyle/>
          <a:p>
            <a:pPr marL="0" indent="0" algn="ctr">
              <a:buNone/>
            </a:pPr>
            <a:r>
              <a:rPr lang="en-GB" sz="2800" b="1">
                <a:latin typeface="Arial"/>
                <a:cs typeface="Arial"/>
              </a:rPr>
              <a:t>Case Study</a:t>
            </a:r>
            <a:endParaRPr lang="en-US" sz="2800">
              <a:latin typeface="Calibri"/>
              <a:cs typeface="Calibri"/>
            </a:endParaRPr>
          </a:p>
          <a:p>
            <a:pPr marL="0" indent="0" algn="ctr">
              <a:buNone/>
            </a:pPr>
            <a:endParaRPr lang="en-GB" sz="1400" b="1" dirty="0">
              <a:latin typeface="Arial" panose="020B0604020202020204" pitchFamily="34" charset="0"/>
              <a:cs typeface="Arial" panose="020B0604020202020204" pitchFamily="34" charset="0"/>
            </a:endParaRPr>
          </a:p>
          <a:p>
            <a:pPr marL="0" indent="0" algn="ctr">
              <a:buNone/>
            </a:pPr>
            <a:endParaRPr lang="en-GB" sz="1400" b="1" dirty="0">
              <a:latin typeface="Arial"/>
              <a:cs typeface="Arial"/>
            </a:endParaRPr>
          </a:p>
          <a:p>
            <a:r>
              <a:rPr lang="en-GB" sz="2000">
                <a:latin typeface="Arial"/>
                <a:cs typeface="Arial"/>
              </a:rPr>
              <a:t>60+ years old</a:t>
            </a:r>
          </a:p>
          <a:p>
            <a:r>
              <a:rPr lang="en-GB" sz="2000">
                <a:latin typeface="Arial"/>
                <a:cs typeface="Arial"/>
              </a:rPr>
              <a:t>Smoker with severe mobility issues</a:t>
            </a:r>
            <a:endParaRPr lang="en-GB" sz="2000" dirty="0">
              <a:latin typeface="Arial"/>
              <a:cs typeface="Arial"/>
            </a:endParaRPr>
          </a:p>
          <a:p>
            <a:r>
              <a:rPr lang="en-GB" sz="2000">
                <a:latin typeface="Arial"/>
                <a:cs typeface="Arial"/>
              </a:rPr>
              <a:t>Care Package in Place</a:t>
            </a:r>
          </a:p>
          <a:p>
            <a:r>
              <a:rPr lang="en-GB" sz="2000">
                <a:latin typeface="Arial"/>
                <a:cs typeface="Arial"/>
              </a:rPr>
              <a:t>Carers in house 40 mins before fire</a:t>
            </a:r>
          </a:p>
          <a:p>
            <a:r>
              <a:rPr lang="en-GB" sz="2000">
                <a:latin typeface="Arial"/>
                <a:cs typeface="Arial"/>
              </a:rPr>
              <a:t>Similar fire two weeks previously</a:t>
            </a:r>
          </a:p>
          <a:p>
            <a:r>
              <a:rPr lang="en-GB" sz="2000">
                <a:latin typeface="Arial"/>
                <a:cs typeface="Arial"/>
              </a:rPr>
              <a:t>Similar fire in April 2016</a:t>
            </a:r>
            <a:endParaRPr lang="en-GB" sz="2000" dirty="0">
              <a:latin typeface="Arial" panose="020B0604020202020204" pitchFamily="34" charset="0"/>
              <a:cs typeface="Arial" panose="020B0604020202020204" pitchFamily="34" charset="0"/>
            </a:endParaRPr>
          </a:p>
        </p:txBody>
      </p:sp>
      <p:sp>
        <p:nvSpPr>
          <p:cNvPr id="4" name="AutoShape 2" descr="Partnership working | Two Step">
            <a:extLst>
              <a:ext uri="{FF2B5EF4-FFF2-40B4-BE49-F238E27FC236}">
                <a16:creationId xmlns:a16="http://schemas.microsoft.com/office/drawing/2014/main" id="{E1D22056-E32E-4D8A-8726-A8A51F9B76D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1832612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93382A-A0CA-4CB1-BFDA-9FEF16B2ED30}"/>
              </a:ext>
            </a:extLst>
          </p:cNvPr>
          <p:cNvSpPr>
            <a:spLocks noGrp="1"/>
          </p:cNvSpPr>
          <p:nvPr>
            <p:ph type="title"/>
          </p:nvPr>
        </p:nvSpPr>
        <p:spPr>
          <a:xfrm>
            <a:off x="189185" y="2450014"/>
            <a:ext cx="4666594" cy="857250"/>
          </a:xfrm>
        </p:spPr>
        <p:txBody>
          <a:bodyPr>
            <a:normAutofit fontScale="90000"/>
          </a:bodyPr>
          <a:lstStyle/>
          <a:p>
            <a:pPr algn="l"/>
            <a:r>
              <a:rPr lang="en-GB" dirty="0"/>
              <a:t/>
            </a:r>
            <a:br>
              <a:rPr lang="en-GB" dirty="0"/>
            </a:br>
            <a:r>
              <a:rPr lang="en-GB" dirty="0"/>
              <a:t/>
            </a:r>
            <a:br>
              <a:rPr lang="en-GB" dirty="0"/>
            </a:br>
            <a:r>
              <a:rPr lang="en-GB" dirty="0"/>
              <a:t/>
            </a:r>
            <a:br>
              <a:rPr lang="en-GB" dirty="0"/>
            </a:br>
            <a:r>
              <a:rPr lang="en-GB" dirty="0"/>
              <a:t/>
            </a:r>
            <a:br>
              <a:rPr lang="en-GB" dirty="0"/>
            </a:br>
            <a:r>
              <a:rPr lang="en-GB" sz="3100" dirty="0"/>
              <a:t/>
            </a:r>
            <a:br>
              <a:rPr lang="en-GB" sz="3100" dirty="0"/>
            </a:br>
            <a:r>
              <a:rPr lang="en-GB" dirty="0"/>
              <a:t> </a:t>
            </a:r>
            <a:br>
              <a:rPr lang="en-GB" dirty="0"/>
            </a:br>
            <a:r>
              <a:rPr lang="en-GB" sz="3600" dirty="0"/>
              <a:t> </a:t>
            </a:r>
            <a:br>
              <a:rPr lang="en-GB" sz="3600" dirty="0"/>
            </a:br>
            <a:r>
              <a:rPr lang="en-GB" dirty="0"/>
              <a:t/>
            </a:r>
            <a:br>
              <a:rPr lang="en-GB" dirty="0"/>
            </a:br>
            <a:r>
              <a:rPr lang="en-GB" dirty="0"/>
              <a:t/>
            </a:r>
            <a:br>
              <a:rPr lang="en-GB" dirty="0"/>
            </a:br>
            <a:endParaRPr lang="en-GB" dirty="0"/>
          </a:p>
        </p:txBody>
      </p:sp>
      <p:sp>
        <p:nvSpPr>
          <p:cNvPr id="3" name="Content Placeholder 2">
            <a:extLst>
              <a:ext uri="{FF2B5EF4-FFF2-40B4-BE49-F238E27FC236}">
                <a16:creationId xmlns:a16="http://schemas.microsoft.com/office/drawing/2014/main" id="{1F2F3A3D-5DA4-4577-8095-66C40703E160}"/>
              </a:ext>
            </a:extLst>
          </p:cNvPr>
          <p:cNvSpPr>
            <a:spLocks noGrp="1"/>
          </p:cNvSpPr>
          <p:nvPr>
            <p:ph idx="1"/>
          </p:nvPr>
        </p:nvSpPr>
        <p:spPr>
          <a:xfrm>
            <a:off x="457200" y="1181403"/>
            <a:ext cx="8229600" cy="3836881"/>
          </a:xfrm>
        </p:spPr>
        <p:txBody>
          <a:bodyPr vert="horz" lIns="91440" tIns="45720" rIns="91440" bIns="45720" rtlCol="0" anchor="t">
            <a:normAutofit/>
          </a:bodyPr>
          <a:lstStyle/>
          <a:p>
            <a:pPr marL="0" indent="0" algn="ctr">
              <a:buNone/>
            </a:pPr>
            <a:r>
              <a:rPr lang="en-GB" sz="2800" b="1">
                <a:latin typeface="Arial"/>
                <a:cs typeface="Arial"/>
              </a:rPr>
              <a:t>Case Study</a:t>
            </a:r>
            <a:endParaRPr lang="en-US" sz="2800">
              <a:latin typeface="Calibri"/>
              <a:cs typeface="Calibri"/>
            </a:endParaRPr>
          </a:p>
          <a:p>
            <a:pPr marL="0" indent="0" algn="ctr">
              <a:buNone/>
            </a:pPr>
            <a:endParaRPr lang="en-GB" sz="1400" b="1" dirty="0">
              <a:latin typeface="Arial" panose="020B0604020202020204" pitchFamily="34" charset="0"/>
              <a:cs typeface="Arial" panose="020B0604020202020204" pitchFamily="34" charset="0"/>
            </a:endParaRPr>
          </a:p>
          <a:p>
            <a:pPr marL="0" indent="0" algn="ctr">
              <a:buNone/>
            </a:pPr>
            <a:endParaRPr lang="en-GB" sz="1400" b="1" dirty="0">
              <a:latin typeface="Arial"/>
              <a:cs typeface="Arial"/>
            </a:endParaRPr>
          </a:p>
          <a:p>
            <a:r>
              <a:rPr lang="en-GB" sz="2000">
                <a:latin typeface="Arial"/>
                <a:cs typeface="Arial"/>
              </a:rPr>
              <a:t>Partners aware</a:t>
            </a:r>
          </a:p>
          <a:p>
            <a:r>
              <a:rPr lang="en-GB" sz="2000">
                <a:latin typeface="Arial"/>
                <a:cs typeface="Arial"/>
              </a:rPr>
              <a:t>Telecare type system installed</a:t>
            </a:r>
            <a:endParaRPr lang="en-GB" sz="2000" dirty="0">
              <a:latin typeface="Arial"/>
              <a:cs typeface="Arial"/>
            </a:endParaRPr>
          </a:p>
          <a:p>
            <a:r>
              <a:rPr lang="en-GB" sz="2000">
                <a:latin typeface="Arial"/>
                <a:cs typeface="Arial"/>
              </a:rPr>
              <a:t>Deemed as High risk by SFRS</a:t>
            </a:r>
            <a:endParaRPr lang="en-GB" sz="2000" dirty="0">
              <a:latin typeface="Arial"/>
              <a:cs typeface="Arial"/>
            </a:endParaRPr>
          </a:p>
        </p:txBody>
      </p:sp>
      <p:sp>
        <p:nvSpPr>
          <p:cNvPr id="4" name="AutoShape 2" descr="Partnership working | Two Step">
            <a:extLst>
              <a:ext uri="{FF2B5EF4-FFF2-40B4-BE49-F238E27FC236}">
                <a16:creationId xmlns:a16="http://schemas.microsoft.com/office/drawing/2014/main" id="{E1D22056-E32E-4D8A-8726-A8A51F9B76D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32172618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93382A-A0CA-4CB1-BFDA-9FEF16B2ED30}"/>
              </a:ext>
            </a:extLst>
          </p:cNvPr>
          <p:cNvSpPr>
            <a:spLocks noGrp="1"/>
          </p:cNvSpPr>
          <p:nvPr>
            <p:ph type="title"/>
          </p:nvPr>
        </p:nvSpPr>
        <p:spPr>
          <a:xfrm>
            <a:off x="189185" y="2450014"/>
            <a:ext cx="4666594" cy="857250"/>
          </a:xfrm>
        </p:spPr>
        <p:txBody>
          <a:bodyPr>
            <a:normAutofit fontScale="90000"/>
          </a:bodyPr>
          <a:lstStyle/>
          <a:p>
            <a:pPr algn="l"/>
            <a:r>
              <a:rPr lang="en-GB" dirty="0"/>
              <a:t/>
            </a:r>
            <a:br>
              <a:rPr lang="en-GB" dirty="0"/>
            </a:br>
            <a:r>
              <a:rPr lang="en-GB" dirty="0"/>
              <a:t/>
            </a:r>
            <a:br>
              <a:rPr lang="en-GB" dirty="0"/>
            </a:br>
            <a:r>
              <a:rPr lang="en-GB" dirty="0"/>
              <a:t/>
            </a:r>
            <a:br>
              <a:rPr lang="en-GB" dirty="0"/>
            </a:br>
            <a:r>
              <a:rPr lang="en-GB" dirty="0"/>
              <a:t/>
            </a:r>
            <a:br>
              <a:rPr lang="en-GB" dirty="0"/>
            </a:br>
            <a:r>
              <a:rPr lang="en-GB" sz="3100" dirty="0"/>
              <a:t/>
            </a:r>
            <a:br>
              <a:rPr lang="en-GB" sz="3100" dirty="0"/>
            </a:br>
            <a:r>
              <a:rPr lang="en-GB" dirty="0"/>
              <a:t> </a:t>
            </a:r>
            <a:br>
              <a:rPr lang="en-GB" dirty="0"/>
            </a:br>
            <a:r>
              <a:rPr lang="en-GB" sz="3600" dirty="0"/>
              <a:t> </a:t>
            </a:r>
            <a:br>
              <a:rPr lang="en-GB" sz="3600" dirty="0"/>
            </a:br>
            <a:r>
              <a:rPr lang="en-GB" dirty="0"/>
              <a:t/>
            </a:r>
            <a:br>
              <a:rPr lang="en-GB" dirty="0"/>
            </a:br>
            <a:r>
              <a:rPr lang="en-GB" dirty="0"/>
              <a:t/>
            </a:r>
            <a:br>
              <a:rPr lang="en-GB" dirty="0"/>
            </a:br>
            <a:endParaRPr lang="en-GB" dirty="0"/>
          </a:p>
        </p:txBody>
      </p:sp>
      <p:sp>
        <p:nvSpPr>
          <p:cNvPr id="3" name="Content Placeholder 2">
            <a:extLst>
              <a:ext uri="{FF2B5EF4-FFF2-40B4-BE49-F238E27FC236}">
                <a16:creationId xmlns:a16="http://schemas.microsoft.com/office/drawing/2014/main" id="{1F2F3A3D-5DA4-4577-8095-66C40703E160}"/>
              </a:ext>
            </a:extLst>
          </p:cNvPr>
          <p:cNvSpPr>
            <a:spLocks noGrp="1"/>
          </p:cNvSpPr>
          <p:nvPr>
            <p:ph idx="1"/>
          </p:nvPr>
        </p:nvSpPr>
        <p:spPr>
          <a:xfrm>
            <a:off x="457200" y="1181403"/>
            <a:ext cx="8229600" cy="3836881"/>
          </a:xfrm>
        </p:spPr>
        <p:txBody>
          <a:bodyPr vert="horz" lIns="91440" tIns="45720" rIns="91440" bIns="45720" rtlCol="0" anchor="t">
            <a:normAutofit/>
          </a:bodyPr>
          <a:lstStyle/>
          <a:p>
            <a:pPr marL="0" indent="0" algn="ctr">
              <a:buNone/>
            </a:pPr>
            <a:r>
              <a:rPr lang="en-GB" sz="2800" b="1" dirty="0">
                <a:latin typeface="Arial"/>
                <a:cs typeface="Arial"/>
              </a:rPr>
              <a:t>Fatal fire incident Oct 2017</a:t>
            </a:r>
          </a:p>
          <a:p>
            <a:pPr marL="0" indent="0">
              <a:buNone/>
            </a:pPr>
            <a:endParaRPr lang="en-GB" sz="2000" dirty="0">
              <a:latin typeface="Arial" panose="020B0604020202020204" pitchFamily="34" charset="0"/>
              <a:cs typeface="Arial" panose="020B0604020202020204" pitchFamily="34" charset="0"/>
            </a:endParaRPr>
          </a:p>
          <a:p>
            <a:pPr marL="0" indent="0">
              <a:buNone/>
            </a:pPr>
            <a:r>
              <a:rPr lang="en-GB" sz="2000" dirty="0">
                <a:latin typeface="Arial"/>
                <a:cs typeface="Arial"/>
              </a:rPr>
              <a:t>Missed opportunities? </a:t>
            </a:r>
            <a:endParaRPr lang="en-GB" sz="2000" dirty="0">
              <a:latin typeface="Arial" panose="020B0604020202020204" pitchFamily="34" charset="0"/>
              <a:cs typeface="Arial" panose="020B0604020202020204" pitchFamily="34" charset="0"/>
            </a:endParaRPr>
          </a:p>
          <a:p>
            <a:pPr marL="0" indent="0">
              <a:buNone/>
            </a:pPr>
            <a:r>
              <a:rPr lang="en-GB" sz="2000" dirty="0">
                <a:latin typeface="Arial" panose="020B0604020202020204" pitchFamily="34" charset="0"/>
                <a:cs typeface="Arial" panose="020B0604020202020204" pitchFamily="34" charset="0"/>
              </a:rPr>
              <a:t>Partnership referral?</a:t>
            </a:r>
          </a:p>
          <a:p>
            <a:pPr marL="0" indent="0">
              <a:buNone/>
            </a:pPr>
            <a:r>
              <a:rPr lang="en-GB" sz="2000" dirty="0">
                <a:latin typeface="Arial" panose="020B0604020202020204" pitchFamily="34" charset="0"/>
                <a:cs typeface="Arial" panose="020B0604020202020204" pitchFamily="34" charset="0"/>
              </a:rPr>
              <a:t>Learning from previous fire – SFRS, occupant and care team</a:t>
            </a:r>
          </a:p>
          <a:p>
            <a:pPr marL="0" indent="0">
              <a:buNone/>
            </a:pPr>
            <a:r>
              <a:rPr lang="en-GB" sz="2000" dirty="0">
                <a:latin typeface="Arial" panose="020B0604020202020204" pitchFamily="34" charset="0"/>
                <a:cs typeface="Arial" panose="020B0604020202020204" pitchFamily="34" charset="0"/>
              </a:rPr>
              <a:t>Mitigation – metal bin, smoking apron, types of cigarette, safety ashtray</a:t>
            </a:r>
          </a:p>
          <a:p>
            <a:pPr marL="0" indent="0">
              <a:buNone/>
            </a:pPr>
            <a:r>
              <a:rPr lang="en-GB" sz="2000" dirty="0">
                <a:latin typeface="Arial" panose="020B0604020202020204" pitchFamily="34" charset="0"/>
                <a:cs typeface="Arial" panose="020B0604020202020204" pitchFamily="34" charset="0"/>
              </a:rPr>
              <a:t>Frequent bin empty, no bin liner</a:t>
            </a:r>
          </a:p>
          <a:p>
            <a:pPr marL="0" indent="0">
              <a:buNone/>
            </a:pPr>
            <a:r>
              <a:rPr lang="en-GB" sz="2000" dirty="0">
                <a:latin typeface="Arial" panose="020B0604020202020204" pitchFamily="34" charset="0"/>
                <a:cs typeface="Arial" panose="020B0604020202020204" pitchFamily="34" charset="0"/>
              </a:rPr>
              <a:t>Recognition of fire incident and opportunity to seek advice?</a:t>
            </a:r>
          </a:p>
        </p:txBody>
      </p:sp>
      <p:sp>
        <p:nvSpPr>
          <p:cNvPr id="4" name="AutoShape 2" descr="Partnership working | Two Step">
            <a:extLst>
              <a:ext uri="{FF2B5EF4-FFF2-40B4-BE49-F238E27FC236}">
                <a16:creationId xmlns:a16="http://schemas.microsoft.com/office/drawing/2014/main" id="{E1D22056-E32E-4D8A-8726-A8A51F9B76D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16506699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93382A-A0CA-4CB1-BFDA-9FEF16B2ED30}"/>
              </a:ext>
            </a:extLst>
          </p:cNvPr>
          <p:cNvSpPr>
            <a:spLocks noGrp="1"/>
          </p:cNvSpPr>
          <p:nvPr>
            <p:ph type="title"/>
          </p:nvPr>
        </p:nvSpPr>
        <p:spPr>
          <a:xfrm>
            <a:off x="189185" y="2450014"/>
            <a:ext cx="4666594" cy="857250"/>
          </a:xfrm>
        </p:spPr>
        <p:txBody>
          <a:bodyPr>
            <a:normAutofit fontScale="90000"/>
          </a:bodyPr>
          <a:lstStyle/>
          <a:p>
            <a:pPr algn="l"/>
            <a:r>
              <a:rPr lang="en-GB" dirty="0"/>
              <a:t/>
            </a:r>
            <a:br>
              <a:rPr lang="en-GB" dirty="0"/>
            </a:br>
            <a:r>
              <a:rPr lang="en-GB" dirty="0"/>
              <a:t/>
            </a:r>
            <a:br>
              <a:rPr lang="en-GB" dirty="0"/>
            </a:br>
            <a:r>
              <a:rPr lang="en-GB" dirty="0"/>
              <a:t/>
            </a:r>
            <a:br>
              <a:rPr lang="en-GB" dirty="0"/>
            </a:br>
            <a:r>
              <a:rPr lang="en-GB" dirty="0"/>
              <a:t/>
            </a:r>
            <a:br>
              <a:rPr lang="en-GB" dirty="0"/>
            </a:br>
            <a:r>
              <a:rPr lang="en-GB" sz="3100" dirty="0"/>
              <a:t/>
            </a:r>
            <a:br>
              <a:rPr lang="en-GB" sz="3100" dirty="0"/>
            </a:br>
            <a:r>
              <a:rPr lang="en-GB" dirty="0"/>
              <a:t> </a:t>
            </a:r>
            <a:br>
              <a:rPr lang="en-GB" dirty="0"/>
            </a:br>
            <a:r>
              <a:rPr lang="en-GB" sz="3600" dirty="0"/>
              <a:t> </a:t>
            </a:r>
            <a:br>
              <a:rPr lang="en-GB" sz="3600" dirty="0"/>
            </a:br>
            <a:r>
              <a:rPr lang="en-GB" dirty="0"/>
              <a:t/>
            </a:r>
            <a:br>
              <a:rPr lang="en-GB" dirty="0"/>
            </a:br>
            <a:r>
              <a:rPr lang="en-GB" dirty="0"/>
              <a:t/>
            </a:r>
            <a:br>
              <a:rPr lang="en-GB" dirty="0"/>
            </a:br>
            <a:endParaRPr lang="en-GB" dirty="0"/>
          </a:p>
        </p:txBody>
      </p:sp>
      <p:sp>
        <p:nvSpPr>
          <p:cNvPr id="3" name="Content Placeholder 2">
            <a:extLst>
              <a:ext uri="{FF2B5EF4-FFF2-40B4-BE49-F238E27FC236}">
                <a16:creationId xmlns:a16="http://schemas.microsoft.com/office/drawing/2014/main" id="{1F2F3A3D-5DA4-4577-8095-66C40703E160}"/>
              </a:ext>
            </a:extLst>
          </p:cNvPr>
          <p:cNvSpPr>
            <a:spLocks noGrp="1"/>
          </p:cNvSpPr>
          <p:nvPr>
            <p:ph idx="1"/>
          </p:nvPr>
        </p:nvSpPr>
        <p:spPr>
          <a:xfrm>
            <a:off x="457200" y="1181403"/>
            <a:ext cx="8229600" cy="3836881"/>
          </a:xfrm>
        </p:spPr>
        <p:txBody>
          <a:bodyPr vert="horz" lIns="91440" tIns="45720" rIns="91440" bIns="45720" rtlCol="0" anchor="t">
            <a:normAutofit/>
          </a:bodyPr>
          <a:lstStyle/>
          <a:p>
            <a:pPr marL="0" indent="0" algn="ctr">
              <a:buNone/>
            </a:pPr>
            <a:r>
              <a:rPr lang="en-GB" sz="2800" b="1" dirty="0">
                <a:latin typeface="Arial"/>
                <a:cs typeface="Arial"/>
              </a:rPr>
              <a:t>Fatal fire incident Outcomes</a:t>
            </a:r>
            <a:endParaRPr lang="en-GB" sz="2800" b="1" dirty="0">
              <a:latin typeface="Arial" panose="020B0604020202020204" pitchFamily="34" charset="0"/>
              <a:cs typeface="Arial" panose="020B0604020202020204" pitchFamily="34" charset="0"/>
            </a:endParaRPr>
          </a:p>
          <a:p>
            <a:pPr marL="0" indent="0">
              <a:buNone/>
            </a:pPr>
            <a:endParaRPr lang="en-GB" sz="2000" dirty="0">
              <a:latin typeface="Arial" panose="020B0604020202020204" pitchFamily="34" charset="0"/>
              <a:cs typeface="Arial" panose="020B0604020202020204" pitchFamily="34" charset="0"/>
            </a:endParaRPr>
          </a:p>
          <a:p>
            <a:r>
              <a:rPr lang="en-GB" sz="2000" dirty="0">
                <a:latin typeface="Arial"/>
                <a:cs typeface="Arial"/>
              </a:rPr>
              <a:t>Case Conference held by SFRS</a:t>
            </a:r>
          </a:p>
          <a:p>
            <a:r>
              <a:rPr lang="en-GB" sz="2000" dirty="0">
                <a:latin typeface="Arial"/>
                <a:cs typeface="Arial"/>
              </a:rPr>
              <a:t>CSET referral process provided</a:t>
            </a:r>
          </a:p>
          <a:p>
            <a:r>
              <a:rPr lang="en-GB" sz="2000" dirty="0">
                <a:latin typeface="Arial"/>
                <a:cs typeface="Arial"/>
              </a:rPr>
              <a:t>Training with local care providers in fire safety</a:t>
            </a:r>
          </a:p>
          <a:p>
            <a:endParaRPr lang="en-GB" sz="2000" dirty="0">
              <a:latin typeface="Arial"/>
              <a:cs typeface="Arial"/>
            </a:endParaRPr>
          </a:p>
          <a:p>
            <a:pPr marL="0" indent="0">
              <a:buNone/>
            </a:pPr>
            <a:r>
              <a:rPr lang="en-GB" sz="2000" dirty="0">
                <a:latin typeface="Arial"/>
                <a:cs typeface="Arial"/>
              </a:rPr>
              <a:t>Look forward – Fatality profile, the case for suppression</a:t>
            </a:r>
          </a:p>
        </p:txBody>
      </p:sp>
      <p:sp>
        <p:nvSpPr>
          <p:cNvPr id="4" name="AutoShape 2" descr="Partnership working | Two Step">
            <a:extLst>
              <a:ext uri="{FF2B5EF4-FFF2-40B4-BE49-F238E27FC236}">
                <a16:creationId xmlns:a16="http://schemas.microsoft.com/office/drawing/2014/main" id="{E1D22056-E32E-4D8A-8726-A8A51F9B76D9}"/>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457200" fontAlgn="auto">
              <a:spcBef>
                <a:spcPts val="0"/>
              </a:spcBef>
              <a:spcAft>
                <a:spcPts val="0"/>
              </a:spcAft>
            </a:pPr>
            <a:endParaRPr lang="en-GB">
              <a:solidFill>
                <a:prstClr val="black"/>
              </a:solidFill>
              <a:latin typeface="Calibri"/>
            </a:endParaRPr>
          </a:p>
        </p:txBody>
      </p:sp>
    </p:spTree>
    <p:extLst>
      <p:ext uri="{BB962C8B-B14F-4D97-AF65-F5344CB8AC3E}">
        <p14:creationId xmlns:p14="http://schemas.microsoft.com/office/powerpoint/2010/main" val="1509515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bwMode="auto">
          <a:xfrm>
            <a:off x="457203" y="1005882"/>
            <a:ext cx="8229600" cy="847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altLang="en-US" sz="3200" dirty="0">
                <a:solidFill>
                  <a:schemeClr val="tx1">
                    <a:lumMod val="65000"/>
                    <a:lumOff val="35000"/>
                  </a:schemeClr>
                </a:solidFill>
                <a:latin typeface="Arial" charset="0"/>
                <a:cs typeface="Arial" charset="0"/>
              </a:rPr>
              <a:t> </a:t>
            </a:r>
            <a:r>
              <a:rPr lang="en-GB" altLang="en-US" sz="2800" b="1" dirty="0">
                <a:latin typeface="Arial" charset="0"/>
                <a:cs typeface="Arial" charset="0"/>
              </a:rPr>
              <a:t>Home Fire Safety Visits  </a:t>
            </a:r>
            <a:endParaRPr lang="en-GB" altLang="en-US" sz="3200" b="1" dirty="0">
              <a:latin typeface="Arial" charset="0"/>
              <a:cs typeface="Arial" charset="0"/>
            </a:endParaRPr>
          </a:p>
        </p:txBody>
      </p:sp>
      <p:sp>
        <p:nvSpPr>
          <p:cNvPr id="7171" name="Content Placeholder 2"/>
          <p:cNvSpPr>
            <a:spLocks noGrp="1"/>
          </p:cNvSpPr>
          <p:nvPr>
            <p:ph idx="1"/>
          </p:nvPr>
        </p:nvSpPr>
        <p:spPr bwMode="auto">
          <a:xfrm>
            <a:off x="472970" y="1867939"/>
            <a:ext cx="8198067" cy="360557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p>
            <a:pPr>
              <a:lnSpc>
                <a:spcPct val="150000"/>
              </a:lnSpc>
            </a:pPr>
            <a:r>
              <a:rPr lang="en-GB" altLang="en-US" sz="2000" dirty="0">
                <a:latin typeface="Arial" charset="0"/>
                <a:cs typeface="Arial" charset="0"/>
              </a:rPr>
              <a:t>Carrying out an assessment of the fire risk present in a home and providing householders with relevant fire safety information</a:t>
            </a:r>
          </a:p>
          <a:p>
            <a:pPr>
              <a:lnSpc>
                <a:spcPct val="150000"/>
              </a:lnSpc>
            </a:pPr>
            <a:r>
              <a:rPr lang="en-GB" altLang="en-US" sz="2000" dirty="0">
                <a:latin typeface="Arial" charset="0"/>
                <a:cs typeface="Arial" charset="0"/>
              </a:rPr>
              <a:t>Testing existing smoke and heat alarms and providing additional alarms if necessary</a:t>
            </a:r>
          </a:p>
          <a:p>
            <a:pPr>
              <a:lnSpc>
                <a:spcPct val="150000"/>
              </a:lnSpc>
            </a:pPr>
            <a:r>
              <a:rPr lang="en-GB" altLang="en-US" sz="2000" dirty="0">
                <a:latin typeface="Arial" charset="0"/>
                <a:cs typeface="Arial" charset="0"/>
              </a:rPr>
              <a:t>Referrals to partners – adult and child protection, falls, </a:t>
            </a:r>
            <a:br>
              <a:rPr lang="en-GB" altLang="en-US" sz="2000" dirty="0">
                <a:latin typeface="Arial" charset="0"/>
                <a:cs typeface="Arial" charset="0"/>
              </a:rPr>
            </a:br>
            <a:r>
              <a:rPr lang="en-GB" altLang="en-US" sz="2000" dirty="0">
                <a:latin typeface="Arial" charset="0"/>
                <a:cs typeface="Arial" charset="0"/>
              </a:rPr>
              <a:t>hoarding etc. </a:t>
            </a:r>
          </a:p>
          <a:p>
            <a:pPr>
              <a:lnSpc>
                <a:spcPct val="150000"/>
              </a:lnSpc>
            </a:pPr>
            <a:r>
              <a:rPr lang="en-GB" altLang="en-US" sz="2000" dirty="0">
                <a:latin typeface="Arial" charset="0"/>
                <a:cs typeface="Arial" charset="0"/>
              </a:rPr>
              <a:t>Consider innovative solutions to reduce risk</a:t>
            </a:r>
          </a:p>
          <a:p>
            <a:pPr marL="0" indent="0">
              <a:buNone/>
            </a:pPr>
            <a:endParaRPr lang="en-GB" altLang="en-US" dirty="0"/>
          </a:p>
        </p:txBody>
      </p:sp>
    </p:spTree>
    <p:extLst>
      <p:ext uri="{BB962C8B-B14F-4D97-AF65-F5344CB8AC3E}">
        <p14:creationId xmlns:p14="http://schemas.microsoft.com/office/powerpoint/2010/main" val="1760005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7346C7-A3D1-3948-A045-A001C4E955C3}"/>
              </a:ext>
            </a:extLst>
          </p:cNvPr>
          <p:cNvPicPr>
            <a:picLocks noChangeAspect="1"/>
          </p:cNvPicPr>
          <p:nvPr/>
        </p:nvPicPr>
        <p:blipFill>
          <a:blip r:embed="rId3"/>
          <a:stretch>
            <a:fillRect/>
          </a:stretch>
        </p:blipFill>
        <p:spPr>
          <a:xfrm>
            <a:off x="7515997" y="857251"/>
            <a:ext cx="1628003" cy="1362575"/>
          </a:xfrm>
          <a:prstGeom prst="rect">
            <a:avLst/>
          </a:prstGeom>
        </p:spPr>
      </p:pic>
      <p:sp>
        <p:nvSpPr>
          <p:cNvPr id="8" name="Footer Placeholder 7">
            <a:extLst>
              <a:ext uri="{FF2B5EF4-FFF2-40B4-BE49-F238E27FC236}">
                <a16:creationId xmlns:a16="http://schemas.microsoft.com/office/drawing/2014/main" id="{79727088-96D8-2147-B829-695B8526EE5F}"/>
              </a:ext>
            </a:extLst>
          </p:cNvPr>
          <p:cNvSpPr>
            <a:spLocks noGrp="1"/>
          </p:cNvSpPr>
          <p:nvPr>
            <p:ph type="ftr" sz="quarter" idx="11"/>
          </p:nvPr>
        </p:nvSpPr>
        <p:spPr>
          <a:xfrm>
            <a:off x="1881316" y="5301235"/>
            <a:ext cx="5722118" cy="597122"/>
          </a:xfrm>
        </p:spPr>
        <p:txBody>
          <a:bodyPr/>
          <a:lstStyle/>
          <a:p>
            <a:pPr defTabSz="685800" fontAlgn="auto">
              <a:spcBef>
                <a:spcPts val="0"/>
              </a:spcBef>
              <a:spcAft>
                <a:spcPts val="0"/>
              </a:spcAft>
            </a:pPr>
            <a:r>
              <a:rPr lang="en-US" sz="2400" dirty="0">
                <a:solidFill>
                  <a:prstClr val="black">
                    <a:tint val="75000"/>
                  </a:prstClr>
                </a:solidFill>
                <a:latin typeface="Calibri" panose="020F0502020204030204"/>
                <a:ea typeface="Arial" charset="0"/>
                <a:cs typeface="Arial" charset="0"/>
              </a:rPr>
              <a:t>Be curious, not judgemental</a:t>
            </a:r>
          </a:p>
        </p:txBody>
      </p:sp>
      <p:sp>
        <p:nvSpPr>
          <p:cNvPr id="2" name="Slide Number Placeholder 1">
            <a:extLst>
              <a:ext uri="{FF2B5EF4-FFF2-40B4-BE49-F238E27FC236}">
                <a16:creationId xmlns:a16="http://schemas.microsoft.com/office/drawing/2014/main" id="{9415C350-6CEA-644A-9C48-E3D2B6B602FE}"/>
              </a:ext>
            </a:extLst>
          </p:cNvPr>
          <p:cNvSpPr>
            <a:spLocks noGrp="1"/>
          </p:cNvSpPr>
          <p:nvPr>
            <p:ph type="sldNum" sz="quarter" idx="12"/>
          </p:nvPr>
        </p:nvSpPr>
        <p:spPr/>
        <p:txBody>
          <a:bodyPr/>
          <a:lstStyle/>
          <a:p>
            <a:pPr defTabSz="685800" fontAlgn="auto">
              <a:spcBef>
                <a:spcPts val="0"/>
              </a:spcBef>
              <a:spcAft>
                <a:spcPts val="0"/>
              </a:spcAft>
            </a:pPr>
            <a:fld id="{9E33D9D8-51EB-2C4C-8703-49E8B9D89F31}" type="slidenum">
              <a:rPr lang="en-US">
                <a:solidFill>
                  <a:prstClr val="black">
                    <a:tint val="75000"/>
                  </a:prstClr>
                </a:solidFill>
                <a:latin typeface="Calibri" panose="020F0502020204030204"/>
              </a:rPr>
              <a:pPr defTabSz="685800" fontAlgn="auto">
                <a:spcBef>
                  <a:spcPts val="0"/>
                </a:spcBef>
                <a:spcAft>
                  <a:spcPts val="0"/>
                </a:spcAft>
              </a:pPr>
              <a:t>28</a:t>
            </a:fld>
            <a:endParaRPr lang="en-US">
              <a:solidFill>
                <a:prstClr val="black">
                  <a:tint val="75000"/>
                </a:prstClr>
              </a:solidFill>
              <a:latin typeface="Calibri" panose="020F0502020204030204"/>
            </a:endParaRPr>
          </a:p>
        </p:txBody>
      </p:sp>
      <p:sp>
        <p:nvSpPr>
          <p:cNvPr id="3" name="TextBox 2"/>
          <p:cNvSpPr txBox="1"/>
          <p:nvPr/>
        </p:nvSpPr>
        <p:spPr>
          <a:xfrm>
            <a:off x="2283984" y="4258818"/>
            <a:ext cx="4602274" cy="392415"/>
          </a:xfrm>
          <a:prstGeom prst="rect">
            <a:avLst/>
          </a:prstGeom>
          <a:noFill/>
        </p:spPr>
        <p:txBody>
          <a:bodyPr wrap="square" lIns="68580" tIns="34290" rIns="68580" bIns="34290" rtlCol="0" anchor="t">
            <a:spAutoFit/>
          </a:bodyPr>
          <a:lstStyle/>
          <a:p>
            <a:pPr algn="ctr" defTabSz="685800" fontAlgn="auto">
              <a:spcBef>
                <a:spcPts val="0"/>
              </a:spcBef>
              <a:spcAft>
                <a:spcPts val="0"/>
              </a:spcAft>
            </a:pPr>
            <a:r>
              <a:rPr lang="en-US" sz="2100" dirty="0">
                <a:solidFill>
                  <a:prstClr val="black"/>
                </a:solidFill>
                <a:latin typeface="Calibri" panose="020F0502020204030204"/>
              </a:rPr>
              <a:t>Claire Gardiner- Chairperson </a:t>
            </a:r>
          </a:p>
        </p:txBody>
      </p:sp>
      <p:pic>
        <p:nvPicPr>
          <p:cNvPr id="9" name="Picture 8" descr="A group of people standing in front of a crowd posing for the camera&#10;&#10;Description automatically generated">
            <a:extLst>
              <a:ext uri="{FF2B5EF4-FFF2-40B4-BE49-F238E27FC236}">
                <a16:creationId xmlns:a16="http://schemas.microsoft.com/office/drawing/2014/main" id="{CBEC15BF-D44E-8E48-AD02-02C4D85E363A}"/>
              </a:ext>
            </a:extLst>
          </p:cNvPr>
          <p:cNvPicPr>
            <a:picLocks noChangeAspect="1"/>
          </p:cNvPicPr>
          <p:nvPr/>
        </p:nvPicPr>
        <p:blipFill>
          <a:blip r:embed="rId4"/>
          <a:stretch>
            <a:fillRect/>
          </a:stretch>
        </p:blipFill>
        <p:spPr>
          <a:xfrm>
            <a:off x="1881316" y="1552194"/>
            <a:ext cx="5627162" cy="2555868"/>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F94391C7-F472-4483-8E68-4D1DCCA68A00}"/>
              </a:ext>
            </a:extLst>
          </p:cNvPr>
          <p:cNvSpPr txBox="1"/>
          <p:nvPr/>
        </p:nvSpPr>
        <p:spPr>
          <a:xfrm>
            <a:off x="2163388" y="4351865"/>
            <a:ext cx="4843463" cy="923330"/>
          </a:xfrm>
          <a:prstGeom prst="rect">
            <a:avLst/>
          </a:prstGeom>
          <a:noFill/>
        </p:spPr>
        <p:txBody>
          <a:bodyPr wrap="square" rtlCol="0">
            <a:spAutoFit/>
          </a:bodyPr>
          <a:lstStyle/>
          <a:p>
            <a:pPr algn="ctr" defTabSz="685800" fontAlgn="auto">
              <a:spcBef>
                <a:spcPts val="0"/>
              </a:spcBef>
              <a:spcAft>
                <a:spcPts val="0"/>
              </a:spcAft>
            </a:pPr>
            <a:endParaRPr lang="en-US" sz="3000" dirty="0">
              <a:solidFill>
                <a:prstClr val="black"/>
              </a:solidFill>
              <a:latin typeface="Calibri" panose="020F0502020204030204"/>
            </a:endParaRPr>
          </a:p>
          <a:p>
            <a:pPr algn="ctr" defTabSz="685800" fontAlgn="auto">
              <a:spcBef>
                <a:spcPts val="0"/>
              </a:spcBef>
              <a:spcAft>
                <a:spcPts val="0"/>
              </a:spcAft>
            </a:pPr>
            <a:r>
              <a:rPr lang="en-US" sz="2400" dirty="0">
                <a:solidFill>
                  <a:prstClr val="black"/>
                </a:solidFill>
                <a:latin typeface="Calibri" panose="020F0502020204030204"/>
              </a:rPr>
              <a:t>www.theburnsclub.org.uk</a:t>
            </a:r>
            <a:endParaRPr lang="en-US" sz="2100" dirty="0">
              <a:solidFill>
                <a:prstClr val="black"/>
              </a:solidFill>
              <a:latin typeface="Calibri" panose="020F0502020204030204"/>
            </a:endParaRPr>
          </a:p>
        </p:txBody>
      </p:sp>
    </p:spTree>
    <p:extLst>
      <p:ext uri="{BB962C8B-B14F-4D97-AF65-F5344CB8AC3E}">
        <p14:creationId xmlns:p14="http://schemas.microsoft.com/office/powerpoint/2010/main" val="24720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4">
            <a:extLst>
              <a:ext uri="{FF2B5EF4-FFF2-40B4-BE49-F238E27FC236}">
                <a16:creationId xmlns:a16="http://schemas.microsoft.com/office/drawing/2014/main" id="{A9BEB227-30BE-4075-B1CE-78F71DCF0598}"/>
              </a:ext>
            </a:extLst>
          </p:cNvPr>
          <p:cNvPicPr>
            <a:picLocks noChangeAspect="1"/>
          </p:cNvPicPr>
          <p:nvPr/>
        </p:nvPicPr>
        <p:blipFill>
          <a:blip r:embed="rId3"/>
          <a:stretch>
            <a:fillRect/>
          </a:stretch>
        </p:blipFill>
        <p:spPr>
          <a:xfrm>
            <a:off x="467792" y="3426537"/>
            <a:ext cx="1271588" cy="1285875"/>
          </a:xfrm>
          <a:prstGeom prst="rect">
            <a:avLst/>
          </a:prstGeom>
        </p:spPr>
      </p:pic>
      <p:pic>
        <p:nvPicPr>
          <p:cNvPr id="17" name="Picture 17">
            <a:extLst>
              <a:ext uri="{FF2B5EF4-FFF2-40B4-BE49-F238E27FC236}">
                <a16:creationId xmlns:a16="http://schemas.microsoft.com/office/drawing/2014/main" id="{C92572C4-76C4-437A-AB7B-A9DFC31A35EB}"/>
              </a:ext>
            </a:extLst>
          </p:cNvPr>
          <p:cNvPicPr>
            <a:picLocks noChangeAspect="1"/>
          </p:cNvPicPr>
          <p:nvPr/>
        </p:nvPicPr>
        <p:blipFill rotWithShape="1">
          <a:blip r:embed="rId4"/>
          <a:srcRect l="-2692" t="13397" r="2885" b="11671"/>
          <a:stretch/>
        </p:blipFill>
        <p:spPr>
          <a:xfrm rot="-600000">
            <a:off x="566720" y="4375476"/>
            <a:ext cx="2014033" cy="1364297"/>
          </a:xfrm>
          <a:prstGeom prst="rect">
            <a:avLst/>
          </a:prstGeom>
        </p:spPr>
      </p:pic>
      <p:pic>
        <p:nvPicPr>
          <p:cNvPr id="8" name="Picture 7">
            <a:extLst>
              <a:ext uri="{FF2B5EF4-FFF2-40B4-BE49-F238E27FC236}">
                <a16:creationId xmlns:a16="http://schemas.microsoft.com/office/drawing/2014/main" id="{B77346C7-A3D1-3948-A045-A001C4E955C3}"/>
              </a:ext>
            </a:extLst>
          </p:cNvPr>
          <p:cNvPicPr>
            <a:picLocks noChangeAspect="1"/>
          </p:cNvPicPr>
          <p:nvPr/>
        </p:nvPicPr>
        <p:blipFill>
          <a:blip r:embed="rId5"/>
          <a:stretch>
            <a:fillRect/>
          </a:stretch>
        </p:blipFill>
        <p:spPr>
          <a:xfrm>
            <a:off x="7515997" y="857251"/>
            <a:ext cx="1628003" cy="1329101"/>
          </a:xfrm>
          <a:prstGeom prst="rect">
            <a:avLst/>
          </a:prstGeom>
        </p:spPr>
      </p:pic>
      <p:sp>
        <p:nvSpPr>
          <p:cNvPr id="6" name="Title 5"/>
          <p:cNvSpPr>
            <a:spLocks noGrp="1"/>
          </p:cNvSpPr>
          <p:nvPr>
            <p:ph type="title"/>
          </p:nvPr>
        </p:nvSpPr>
        <p:spPr>
          <a:xfrm>
            <a:off x="628650" y="1055455"/>
            <a:ext cx="7895104" cy="456290"/>
          </a:xfrm>
        </p:spPr>
        <p:txBody>
          <a:bodyPr>
            <a:normAutofit fontScale="90000"/>
          </a:bodyPr>
          <a:lstStyle/>
          <a:p>
            <a:pPr algn="ctr"/>
            <a:r>
              <a:rPr lang="en-US" b="1" dirty="0"/>
              <a:t>Burn/Scald Injuries </a:t>
            </a:r>
            <a:r>
              <a:rPr lang="mr-IN" b="1" dirty="0"/>
              <a:t>–</a:t>
            </a:r>
            <a:r>
              <a:rPr lang="en-US" b="1" dirty="0"/>
              <a:t> Causes </a:t>
            </a:r>
          </a:p>
        </p:txBody>
      </p:sp>
      <p:sp>
        <p:nvSpPr>
          <p:cNvPr id="4" name="Footer Placeholder 3"/>
          <p:cNvSpPr>
            <a:spLocks noGrp="1"/>
          </p:cNvSpPr>
          <p:nvPr>
            <p:ph type="ftr" sz="quarter" idx="11"/>
          </p:nvPr>
        </p:nvSpPr>
        <p:spPr/>
        <p:txBody>
          <a:bodyPr/>
          <a:lstStyle/>
          <a:p>
            <a:pPr defTabSz="685800" fontAlgn="auto">
              <a:spcBef>
                <a:spcPts val="0"/>
              </a:spcBef>
              <a:spcAft>
                <a:spcPts val="0"/>
              </a:spcAft>
            </a:pPr>
            <a:r>
              <a:rPr lang="en-US" dirty="0">
                <a:solidFill>
                  <a:prstClr val="black">
                    <a:tint val="75000"/>
                  </a:prstClr>
                </a:solidFill>
                <a:latin typeface="Calibri" panose="020F0502020204030204"/>
              </a:rPr>
              <a:t>Be curious, not judgemental</a:t>
            </a:r>
          </a:p>
        </p:txBody>
      </p:sp>
      <p:sp>
        <p:nvSpPr>
          <p:cNvPr id="5" name="Slide Number Placeholder 4"/>
          <p:cNvSpPr>
            <a:spLocks noGrp="1"/>
          </p:cNvSpPr>
          <p:nvPr>
            <p:ph type="sldNum" sz="quarter" idx="12"/>
          </p:nvPr>
        </p:nvSpPr>
        <p:spPr/>
        <p:txBody>
          <a:bodyPr/>
          <a:lstStyle/>
          <a:p>
            <a:pPr defTabSz="685800" fontAlgn="auto">
              <a:spcBef>
                <a:spcPts val="0"/>
              </a:spcBef>
              <a:spcAft>
                <a:spcPts val="0"/>
              </a:spcAft>
            </a:pPr>
            <a:fld id="{9E33D9D8-51EB-2C4C-8703-49E8B9D89F31}" type="slidenum">
              <a:rPr lang="en-US">
                <a:solidFill>
                  <a:prstClr val="black">
                    <a:tint val="75000"/>
                  </a:prstClr>
                </a:solidFill>
                <a:latin typeface="Calibri" panose="020F0502020204030204"/>
              </a:rPr>
              <a:pPr defTabSz="685800" fontAlgn="auto">
                <a:spcBef>
                  <a:spcPts val="0"/>
                </a:spcBef>
                <a:spcAft>
                  <a:spcPts val="0"/>
                </a:spcAft>
              </a:pPr>
              <a:t>29</a:t>
            </a:fld>
            <a:endParaRPr lang="en-US">
              <a:solidFill>
                <a:prstClr val="black">
                  <a:tint val="75000"/>
                </a:prstClr>
              </a:solidFill>
              <a:latin typeface="Calibri" panose="020F0502020204030204"/>
            </a:endParaRPr>
          </a:p>
        </p:txBody>
      </p:sp>
      <p:pic>
        <p:nvPicPr>
          <p:cNvPr id="9" name="Picture 8" descr="A picture containing indoor, person, small, floor&#10;&#10;Description automatically generated">
            <a:extLst>
              <a:ext uri="{FF2B5EF4-FFF2-40B4-BE49-F238E27FC236}">
                <a16:creationId xmlns:a16="http://schemas.microsoft.com/office/drawing/2014/main" id="{CC6047E3-752D-384C-9646-AE708087A981}"/>
              </a:ext>
            </a:extLst>
          </p:cNvPr>
          <p:cNvPicPr>
            <a:picLocks noChangeAspect="1"/>
          </p:cNvPicPr>
          <p:nvPr/>
        </p:nvPicPr>
        <p:blipFill>
          <a:blip r:embed="rId6"/>
          <a:stretch>
            <a:fillRect/>
          </a:stretch>
        </p:blipFill>
        <p:spPr>
          <a:xfrm rot="21208810">
            <a:off x="213740" y="2096453"/>
            <a:ext cx="1860662" cy="1397960"/>
          </a:xfrm>
          <a:prstGeom prst="rect">
            <a:avLst/>
          </a:prstGeom>
        </p:spPr>
      </p:pic>
      <p:pic>
        <p:nvPicPr>
          <p:cNvPr id="3" name="Picture 9">
            <a:extLst>
              <a:ext uri="{FF2B5EF4-FFF2-40B4-BE49-F238E27FC236}">
                <a16:creationId xmlns:a16="http://schemas.microsoft.com/office/drawing/2014/main" id="{9577ABEB-0176-4F44-A979-6312A1F591EE}"/>
              </a:ext>
            </a:extLst>
          </p:cNvPr>
          <p:cNvPicPr>
            <a:picLocks noChangeAspect="1"/>
          </p:cNvPicPr>
          <p:nvPr/>
        </p:nvPicPr>
        <p:blipFill>
          <a:blip r:embed="rId7"/>
          <a:stretch>
            <a:fillRect/>
          </a:stretch>
        </p:blipFill>
        <p:spPr>
          <a:xfrm>
            <a:off x="7489235" y="4168624"/>
            <a:ext cx="1200890" cy="1555613"/>
          </a:xfrm>
          <a:prstGeom prst="rect">
            <a:avLst/>
          </a:prstGeom>
        </p:spPr>
      </p:pic>
      <p:pic>
        <p:nvPicPr>
          <p:cNvPr id="10" name="Picture 10" descr="A picture containing indoor, floor, cabinet, kitchen&#10;&#10;Description automatically generated">
            <a:extLst>
              <a:ext uri="{FF2B5EF4-FFF2-40B4-BE49-F238E27FC236}">
                <a16:creationId xmlns:a16="http://schemas.microsoft.com/office/drawing/2014/main" id="{CB55EF1C-F36C-46B7-B3A2-32214F64FB8D}"/>
              </a:ext>
            </a:extLst>
          </p:cNvPr>
          <p:cNvPicPr>
            <a:picLocks noChangeAspect="1"/>
          </p:cNvPicPr>
          <p:nvPr/>
        </p:nvPicPr>
        <p:blipFill>
          <a:blip r:embed="rId8"/>
          <a:stretch>
            <a:fillRect/>
          </a:stretch>
        </p:blipFill>
        <p:spPr>
          <a:xfrm>
            <a:off x="3922864" y="1905061"/>
            <a:ext cx="1166402" cy="1601185"/>
          </a:xfrm>
          <a:prstGeom prst="rect">
            <a:avLst/>
          </a:prstGeom>
        </p:spPr>
      </p:pic>
      <p:pic>
        <p:nvPicPr>
          <p:cNvPr id="11" name="Picture 11" descr="A picture containing text, cup, coffee cup&#10;&#10;Description automatically generated">
            <a:extLst>
              <a:ext uri="{FF2B5EF4-FFF2-40B4-BE49-F238E27FC236}">
                <a16:creationId xmlns:a16="http://schemas.microsoft.com/office/drawing/2014/main" id="{DE6C8765-CF4E-4878-B38D-B2FE264C0B76}"/>
              </a:ext>
            </a:extLst>
          </p:cNvPr>
          <p:cNvPicPr>
            <a:picLocks noChangeAspect="1"/>
          </p:cNvPicPr>
          <p:nvPr/>
        </p:nvPicPr>
        <p:blipFill>
          <a:blip r:embed="rId9"/>
          <a:stretch>
            <a:fillRect/>
          </a:stretch>
        </p:blipFill>
        <p:spPr>
          <a:xfrm>
            <a:off x="2277380" y="2027347"/>
            <a:ext cx="1019093" cy="1423823"/>
          </a:xfrm>
          <a:prstGeom prst="rect">
            <a:avLst/>
          </a:prstGeom>
        </p:spPr>
      </p:pic>
      <p:pic>
        <p:nvPicPr>
          <p:cNvPr id="12" name="Picture 12" descr="A volcano erupting at night&#10;&#10;Description automatically generated">
            <a:extLst>
              <a:ext uri="{FF2B5EF4-FFF2-40B4-BE49-F238E27FC236}">
                <a16:creationId xmlns:a16="http://schemas.microsoft.com/office/drawing/2014/main" id="{B414CA45-9FD1-40D9-AE7E-6F23A2BE03A6}"/>
              </a:ext>
            </a:extLst>
          </p:cNvPr>
          <p:cNvPicPr>
            <a:picLocks noChangeAspect="1"/>
          </p:cNvPicPr>
          <p:nvPr/>
        </p:nvPicPr>
        <p:blipFill>
          <a:blip r:embed="rId10"/>
          <a:stretch>
            <a:fillRect/>
          </a:stretch>
        </p:blipFill>
        <p:spPr>
          <a:xfrm rot="-840000">
            <a:off x="2615398" y="4066886"/>
            <a:ext cx="1707356" cy="1285875"/>
          </a:xfrm>
          <a:prstGeom prst="rect">
            <a:avLst/>
          </a:prstGeom>
        </p:spPr>
      </p:pic>
      <p:pic>
        <p:nvPicPr>
          <p:cNvPr id="13" name="Picture 13">
            <a:extLst>
              <a:ext uri="{FF2B5EF4-FFF2-40B4-BE49-F238E27FC236}">
                <a16:creationId xmlns:a16="http://schemas.microsoft.com/office/drawing/2014/main" id="{B9BDB2FC-57ED-451F-B5FB-8C4783D0E18E}"/>
              </a:ext>
            </a:extLst>
          </p:cNvPr>
          <p:cNvPicPr>
            <a:picLocks noChangeAspect="1"/>
          </p:cNvPicPr>
          <p:nvPr/>
        </p:nvPicPr>
        <p:blipFill>
          <a:blip r:embed="rId11"/>
          <a:stretch>
            <a:fillRect/>
          </a:stretch>
        </p:blipFill>
        <p:spPr>
          <a:xfrm>
            <a:off x="4859918" y="3879461"/>
            <a:ext cx="1671638" cy="1285875"/>
          </a:xfrm>
          <a:prstGeom prst="rect">
            <a:avLst/>
          </a:prstGeom>
        </p:spPr>
      </p:pic>
      <p:pic>
        <p:nvPicPr>
          <p:cNvPr id="15" name="Picture 15" descr="A picture containing text&#10;&#10;Description automatically generated">
            <a:extLst>
              <a:ext uri="{FF2B5EF4-FFF2-40B4-BE49-F238E27FC236}">
                <a16:creationId xmlns:a16="http://schemas.microsoft.com/office/drawing/2014/main" id="{D9E6609D-C756-4554-8C3C-778B59875E04}"/>
              </a:ext>
            </a:extLst>
          </p:cNvPr>
          <p:cNvPicPr>
            <a:picLocks noChangeAspect="1"/>
          </p:cNvPicPr>
          <p:nvPr/>
        </p:nvPicPr>
        <p:blipFill rotWithShape="1">
          <a:blip r:embed="rId12"/>
          <a:srcRect l="1840" t="3212" r="-1227" b="7633"/>
          <a:stretch/>
        </p:blipFill>
        <p:spPr>
          <a:xfrm rot="960000">
            <a:off x="7311341" y="2223988"/>
            <a:ext cx="1590384" cy="1274505"/>
          </a:xfrm>
          <a:prstGeom prst="rect">
            <a:avLst/>
          </a:prstGeom>
        </p:spPr>
      </p:pic>
      <p:pic>
        <p:nvPicPr>
          <p:cNvPr id="16" name="Picture 16" descr="A picture containing helmet&#10;&#10;Description automatically generated">
            <a:extLst>
              <a:ext uri="{FF2B5EF4-FFF2-40B4-BE49-F238E27FC236}">
                <a16:creationId xmlns:a16="http://schemas.microsoft.com/office/drawing/2014/main" id="{9D85CFE0-4AD2-41BE-B337-CADB8A2C4BE5}"/>
              </a:ext>
            </a:extLst>
          </p:cNvPr>
          <p:cNvPicPr>
            <a:picLocks noChangeAspect="1"/>
          </p:cNvPicPr>
          <p:nvPr/>
        </p:nvPicPr>
        <p:blipFill rotWithShape="1">
          <a:blip r:embed="rId13"/>
          <a:srcRect r="10995" b="1031"/>
          <a:stretch/>
        </p:blipFill>
        <p:spPr>
          <a:xfrm>
            <a:off x="5336628" y="2146235"/>
            <a:ext cx="1752161" cy="1087580"/>
          </a:xfrm>
          <a:prstGeom prst="rect">
            <a:avLst/>
          </a:prstGeom>
        </p:spPr>
      </p:pic>
    </p:spTree>
    <p:extLst>
      <p:ext uri="{BB962C8B-B14F-4D97-AF65-F5344CB8AC3E}">
        <p14:creationId xmlns:p14="http://schemas.microsoft.com/office/powerpoint/2010/main" val="930913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GB" sz="4800" b="1" dirty="0" smtClean="0"/>
              <a:t>Fire and Smoke Alarms Standards in Scotland</a:t>
            </a:r>
            <a:endParaRPr lang="en-GB" sz="4800" b="1" dirty="0"/>
          </a:p>
        </p:txBody>
      </p:sp>
      <p:sp>
        <p:nvSpPr>
          <p:cNvPr id="3" name="Content Placeholder 2"/>
          <p:cNvSpPr>
            <a:spLocks noGrp="1"/>
          </p:cNvSpPr>
          <p:nvPr>
            <p:ph idx="1"/>
          </p:nvPr>
        </p:nvSpPr>
        <p:spPr>
          <a:xfrm>
            <a:off x="482327" y="1731619"/>
            <a:ext cx="8229600" cy="5126381"/>
          </a:xfrm>
        </p:spPr>
        <p:txBody>
          <a:bodyPr>
            <a:noAutofit/>
          </a:bodyPr>
          <a:lstStyle/>
          <a:p>
            <a:pPr marL="1069975" indent="-1069975">
              <a:buNone/>
            </a:pPr>
            <a:r>
              <a:rPr lang="en-GB" sz="2600" dirty="0" smtClean="0"/>
              <a:t>1993	Mains wired alarms in new build housing.</a:t>
            </a:r>
          </a:p>
          <a:p>
            <a:pPr marL="1069975" indent="-1069975">
              <a:buNone/>
            </a:pPr>
            <a:r>
              <a:rPr lang="en-GB" sz="2600" dirty="0" smtClean="0"/>
              <a:t>2004	Scottish Housing Quality Standard. </a:t>
            </a:r>
          </a:p>
          <a:p>
            <a:pPr marL="1069975" indent="-1069975">
              <a:buNone/>
            </a:pPr>
            <a:r>
              <a:rPr lang="en-GB" sz="2600" dirty="0" smtClean="0"/>
              <a:t>2006	Repairing standard.</a:t>
            </a:r>
          </a:p>
          <a:p>
            <a:pPr marL="1069975" indent="-1069975">
              <a:buNone/>
            </a:pPr>
            <a:r>
              <a:rPr lang="en-GB" sz="2600" dirty="0" smtClean="0"/>
              <a:t>2010	Higher standard introduced for new build housing.</a:t>
            </a:r>
          </a:p>
          <a:p>
            <a:pPr marL="1069975" indent="-1069975">
              <a:buNone/>
            </a:pPr>
            <a:r>
              <a:rPr lang="en-GB" sz="2600" dirty="0" smtClean="0"/>
              <a:t>2013	Repairing standard revised.</a:t>
            </a:r>
          </a:p>
          <a:p>
            <a:pPr marL="1069975" indent="-1069975">
              <a:buAutoNum type="arabicPlain" startAt="2014"/>
            </a:pPr>
            <a:r>
              <a:rPr lang="en-GB" sz="2600" dirty="0" smtClean="0"/>
              <a:t>Carbon monoxide detectors added to repairing standard.</a:t>
            </a:r>
          </a:p>
          <a:p>
            <a:pPr marL="0" indent="0">
              <a:buNone/>
            </a:pPr>
            <a:r>
              <a:rPr lang="en-GB" sz="2600" dirty="0" smtClean="0"/>
              <a:t>2018	 Consultation of new fire alarm standard</a:t>
            </a:r>
          </a:p>
          <a:p>
            <a:pPr marL="0" indent="0">
              <a:buNone/>
            </a:pPr>
            <a:r>
              <a:rPr lang="en-GB" sz="2600" dirty="0" smtClean="0"/>
              <a:t>2022	 New cross-tenure Scottish Standard</a:t>
            </a:r>
          </a:p>
        </p:txBody>
      </p:sp>
    </p:spTree>
    <p:extLst>
      <p:ext uri="{BB962C8B-B14F-4D97-AF65-F5344CB8AC3E}">
        <p14:creationId xmlns:p14="http://schemas.microsoft.com/office/powerpoint/2010/main" val="36911789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77346C7-A3D1-3948-A045-A001C4E955C3}"/>
              </a:ext>
            </a:extLst>
          </p:cNvPr>
          <p:cNvPicPr>
            <a:picLocks noChangeAspect="1"/>
          </p:cNvPicPr>
          <p:nvPr/>
        </p:nvPicPr>
        <p:blipFill>
          <a:blip r:embed="rId3"/>
          <a:stretch>
            <a:fillRect/>
          </a:stretch>
        </p:blipFill>
        <p:spPr>
          <a:xfrm>
            <a:off x="7515997" y="874711"/>
            <a:ext cx="1628003" cy="1540565"/>
          </a:xfrm>
          <a:prstGeom prst="rect">
            <a:avLst/>
          </a:prstGeom>
        </p:spPr>
      </p:pic>
      <p:sp>
        <p:nvSpPr>
          <p:cNvPr id="2" name="Title 1"/>
          <p:cNvSpPr>
            <a:spLocks noGrp="1"/>
          </p:cNvSpPr>
          <p:nvPr>
            <p:ph type="title"/>
          </p:nvPr>
        </p:nvSpPr>
        <p:spPr>
          <a:xfrm>
            <a:off x="628650" y="1131094"/>
            <a:ext cx="7895104" cy="397460"/>
          </a:xfrm>
        </p:spPr>
        <p:txBody>
          <a:bodyPr>
            <a:normAutofit fontScale="90000"/>
          </a:bodyPr>
          <a:lstStyle/>
          <a:p>
            <a:pPr algn="ctr"/>
            <a:r>
              <a:rPr lang="en-US" dirty="0"/>
              <a:t> </a:t>
            </a:r>
            <a:r>
              <a:rPr lang="en-US" b="1" dirty="0"/>
              <a:t>Burn/Scald Injuries </a:t>
            </a:r>
            <a:r>
              <a:rPr lang="mr-IN" b="1" dirty="0"/>
              <a:t>–</a:t>
            </a:r>
            <a:r>
              <a:rPr lang="en-US" b="1" dirty="0"/>
              <a:t> Affects </a:t>
            </a:r>
          </a:p>
        </p:txBody>
      </p:sp>
      <p:graphicFrame>
        <p:nvGraphicFramePr>
          <p:cNvPr id="12" name="Diagram 11"/>
          <p:cNvGraphicFramePr/>
          <p:nvPr>
            <p:extLst/>
          </p:nvPr>
        </p:nvGraphicFramePr>
        <p:xfrm>
          <a:off x="2281650" y="2256029"/>
          <a:ext cx="4443984" cy="326350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Footer Placeholder 3"/>
          <p:cNvSpPr>
            <a:spLocks noGrp="1"/>
          </p:cNvSpPr>
          <p:nvPr>
            <p:ph type="ftr" sz="quarter" idx="11"/>
          </p:nvPr>
        </p:nvSpPr>
        <p:spPr/>
        <p:txBody>
          <a:bodyPr/>
          <a:lstStyle/>
          <a:p>
            <a:pPr defTabSz="685800" fontAlgn="auto">
              <a:spcBef>
                <a:spcPts val="0"/>
              </a:spcBef>
              <a:spcAft>
                <a:spcPts val="0"/>
              </a:spcAft>
            </a:pPr>
            <a:r>
              <a:rPr lang="en-US" dirty="0">
                <a:solidFill>
                  <a:prstClr val="black">
                    <a:tint val="75000"/>
                  </a:prstClr>
                </a:solidFill>
                <a:latin typeface="Calibri" panose="020F0502020204030204"/>
              </a:rPr>
              <a:t>Be curious, not judgemental</a:t>
            </a:r>
          </a:p>
        </p:txBody>
      </p:sp>
      <p:sp>
        <p:nvSpPr>
          <p:cNvPr id="5" name="Slide Number Placeholder 4"/>
          <p:cNvSpPr>
            <a:spLocks noGrp="1"/>
          </p:cNvSpPr>
          <p:nvPr>
            <p:ph type="sldNum" sz="quarter" idx="12"/>
          </p:nvPr>
        </p:nvSpPr>
        <p:spPr/>
        <p:txBody>
          <a:bodyPr/>
          <a:lstStyle/>
          <a:p>
            <a:pPr defTabSz="685800" fontAlgn="auto">
              <a:spcBef>
                <a:spcPts val="0"/>
              </a:spcBef>
              <a:spcAft>
                <a:spcPts val="0"/>
              </a:spcAft>
            </a:pPr>
            <a:fld id="{9E33D9D8-51EB-2C4C-8703-49E8B9D89F31}" type="slidenum">
              <a:rPr lang="en-US">
                <a:solidFill>
                  <a:prstClr val="black">
                    <a:tint val="75000"/>
                  </a:prstClr>
                </a:solidFill>
                <a:latin typeface="Calibri" panose="020F0502020204030204"/>
              </a:rPr>
              <a:pPr defTabSz="685800" fontAlgn="auto">
                <a:spcBef>
                  <a:spcPts val="0"/>
                </a:spcBef>
                <a:spcAft>
                  <a:spcPts val="0"/>
                </a:spcAft>
              </a:pPr>
              <a:t>30</a:t>
            </a:fld>
            <a:endParaRPr lang="en-US">
              <a:solidFill>
                <a:prstClr val="black">
                  <a:tint val="75000"/>
                </a:prstClr>
              </a:solidFill>
              <a:latin typeface="Calibri" panose="020F0502020204030204"/>
            </a:endParaRPr>
          </a:p>
        </p:txBody>
      </p:sp>
      <p:pic>
        <p:nvPicPr>
          <p:cNvPr id="21" name="Picture 6" descr="Lisa smiling plate small copy"/>
          <p:cNvPicPr>
            <a:picLocks noChangeAspect="1" noChangeArrowheads="1"/>
          </p:cNvPicPr>
          <p:nvPr/>
        </p:nvPicPr>
        <p:blipFill>
          <a:blip r:embed="rId9">
            <a:extLst>
              <a:ext uri="{28A0092B-C50C-407E-A947-70E740481C1C}">
                <a14:useLocalDpi xmlns:a14="http://schemas.microsoft.com/office/drawing/2010/main" val="0"/>
              </a:ext>
            </a:extLst>
          </a:blip>
          <a:srcRect l="5333" t="3999" r="3999" b="6000"/>
          <a:stretch>
            <a:fillRect/>
          </a:stretch>
        </p:blipFill>
        <p:spPr bwMode="auto">
          <a:xfrm>
            <a:off x="456772" y="2814067"/>
            <a:ext cx="1783508" cy="267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A group of people standing in front of a building&#10;&#10;Description automatically generated">
            <a:extLst>
              <a:ext uri="{FF2B5EF4-FFF2-40B4-BE49-F238E27FC236}">
                <a16:creationId xmlns:a16="http://schemas.microsoft.com/office/drawing/2014/main" id="{D46A6800-494B-E34B-A488-A712BF8E81C2}"/>
              </a:ext>
            </a:extLst>
          </p:cNvPr>
          <p:cNvPicPr>
            <a:picLocks noChangeAspect="1"/>
          </p:cNvPicPr>
          <p:nvPr/>
        </p:nvPicPr>
        <p:blipFill>
          <a:blip r:embed="rId10"/>
          <a:stretch>
            <a:fillRect/>
          </a:stretch>
        </p:blipFill>
        <p:spPr>
          <a:xfrm>
            <a:off x="6565393" y="2671660"/>
            <a:ext cx="2402405" cy="26628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41178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7346C7-A3D1-3948-A045-A001C4E955C3}"/>
              </a:ext>
            </a:extLst>
          </p:cNvPr>
          <p:cNvPicPr>
            <a:picLocks noChangeAspect="1"/>
          </p:cNvPicPr>
          <p:nvPr/>
        </p:nvPicPr>
        <p:blipFill>
          <a:blip r:embed="rId3"/>
          <a:stretch>
            <a:fillRect/>
          </a:stretch>
        </p:blipFill>
        <p:spPr>
          <a:xfrm>
            <a:off x="7515997" y="874711"/>
            <a:ext cx="1628003" cy="1540565"/>
          </a:xfrm>
          <a:prstGeom prst="rect">
            <a:avLst/>
          </a:prstGeom>
        </p:spPr>
      </p:pic>
      <p:sp>
        <p:nvSpPr>
          <p:cNvPr id="2" name="Title 1"/>
          <p:cNvSpPr>
            <a:spLocks noGrp="1"/>
          </p:cNvSpPr>
          <p:nvPr>
            <p:ph type="title"/>
          </p:nvPr>
        </p:nvSpPr>
        <p:spPr>
          <a:xfrm>
            <a:off x="628650" y="1131094"/>
            <a:ext cx="7895104" cy="540335"/>
          </a:xfrm>
        </p:spPr>
        <p:txBody>
          <a:bodyPr>
            <a:normAutofit fontScale="90000"/>
          </a:bodyPr>
          <a:lstStyle/>
          <a:p>
            <a:pPr algn="ctr"/>
            <a:r>
              <a:rPr lang="en-US" b="1" dirty="0"/>
              <a:t>Burn/Scald Injuries </a:t>
            </a:r>
            <a:r>
              <a:rPr lang="mr-IN" b="1" dirty="0">
                <a:cs typeface="Mangal"/>
              </a:rPr>
              <a:t>–</a:t>
            </a:r>
            <a:r>
              <a:rPr lang="en-US" b="1" dirty="0"/>
              <a:t> Physical </a:t>
            </a:r>
          </a:p>
        </p:txBody>
      </p:sp>
      <p:pic>
        <p:nvPicPr>
          <p:cNvPr id="73" name="Picture 73">
            <a:extLst>
              <a:ext uri="{FF2B5EF4-FFF2-40B4-BE49-F238E27FC236}">
                <a16:creationId xmlns:a16="http://schemas.microsoft.com/office/drawing/2014/main" id="{92E3E725-A49A-4FF7-8930-D8ABCC0DD37D}"/>
              </a:ext>
            </a:extLst>
          </p:cNvPr>
          <p:cNvPicPr>
            <a:picLocks noGrp="1" noChangeAspect="1"/>
          </p:cNvPicPr>
          <p:nvPr>
            <p:ph sz="half" idx="1"/>
          </p:nvPr>
        </p:nvPicPr>
        <p:blipFill>
          <a:blip r:embed="rId4"/>
          <a:stretch>
            <a:fillRect/>
          </a:stretch>
        </p:blipFill>
        <p:spPr>
          <a:xfrm>
            <a:off x="416554" y="2222918"/>
            <a:ext cx="2142632" cy="1595519"/>
          </a:xfrm>
        </p:spPr>
      </p:pic>
      <p:sp>
        <p:nvSpPr>
          <p:cNvPr id="56" name="Content Placeholder 55">
            <a:extLst>
              <a:ext uri="{FF2B5EF4-FFF2-40B4-BE49-F238E27FC236}">
                <a16:creationId xmlns:a16="http://schemas.microsoft.com/office/drawing/2014/main" id="{9E1D0074-DA8E-4E99-9EF3-05352EE0F14F}"/>
              </a:ext>
            </a:extLst>
          </p:cNvPr>
          <p:cNvSpPr>
            <a:spLocks noGrp="1"/>
          </p:cNvSpPr>
          <p:nvPr>
            <p:ph sz="half" idx="2"/>
          </p:nvPr>
        </p:nvSpPr>
        <p:spPr>
          <a:xfrm>
            <a:off x="4629151" y="2364418"/>
            <a:ext cx="4191656" cy="3125555"/>
          </a:xfrm>
        </p:spPr>
        <p:txBody>
          <a:bodyPr vert="horz" lIns="68580" tIns="34290" rIns="68580" bIns="34290" rtlCol="0" anchor="t">
            <a:normAutofit/>
          </a:bodyPr>
          <a:lstStyle/>
          <a:p>
            <a:r>
              <a:rPr lang="en-GB" dirty="0">
                <a:ea typeface="+mn-lt"/>
                <a:cs typeface="+mn-lt"/>
              </a:rPr>
              <a:t>Pain</a:t>
            </a:r>
            <a:endParaRPr lang="en-US" dirty="0">
              <a:ea typeface="+mn-lt"/>
              <a:cs typeface="+mn-lt"/>
            </a:endParaRPr>
          </a:p>
          <a:p>
            <a:r>
              <a:rPr lang="en-GB" dirty="0">
                <a:ea typeface="+mn-lt"/>
                <a:cs typeface="+mn-lt"/>
              </a:rPr>
              <a:t>Dressings </a:t>
            </a:r>
            <a:endParaRPr lang="en-US" dirty="0">
              <a:ea typeface="+mn-lt"/>
              <a:cs typeface="+mn-lt"/>
            </a:endParaRPr>
          </a:p>
          <a:p>
            <a:r>
              <a:rPr lang="en-GB" dirty="0">
                <a:ea typeface="+mn-lt"/>
                <a:cs typeface="+mn-lt"/>
              </a:rPr>
              <a:t>Recurrent operations/hospital </a:t>
            </a:r>
            <a:endParaRPr lang="en-US" dirty="0">
              <a:ea typeface="+mn-lt"/>
              <a:cs typeface="+mn-lt"/>
            </a:endParaRPr>
          </a:p>
          <a:p>
            <a:pPr marL="0" indent="0">
              <a:buNone/>
            </a:pPr>
            <a:r>
              <a:rPr lang="en-GB" dirty="0">
                <a:ea typeface="+mn-lt"/>
                <a:cs typeface="+mn-lt"/>
              </a:rPr>
              <a:t>    appointments </a:t>
            </a:r>
            <a:endParaRPr lang="en-US" dirty="0">
              <a:ea typeface="+mn-lt"/>
              <a:cs typeface="+mn-lt"/>
            </a:endParaRPr>
          </a:p>
          <a:p>
            <a:r>
              <a:rPr lang="en-GB" dirty="0">
                <a:ea typeface="+mn-lt"/>
                <a:cs typeface="+mn-lt"/>
              </a:rPr>
              <a:t>Scarring – tightening of the skin </a:t>
            </a:r>
            <a:endParaRPr lang="en-US" dirty="0">
              <a:ea typeface="+mn-lt"/>
              <a:cs typeface="+mn-lt"/>
            </a:endParaRPr>
          </a:p>
          <a:p>
            <a:r>
              <a:rPr lang="en-GB" dirty="0">
                <a:ea typeface="+mn-lt"/>
                <a:cs typeface="+mn-lt"/>
              </a:rPr>
              <a:t>Itch  </a:t>
            </a:r>
            <a:endParaRPr lang="en-US" dirty="0">
              <a:ea typeface="+mn-lt"/>
              <a:cs typeface="+mn-lt"/>
            </a:endParaRPr>
          </a:p>
          <a:p>
            <a:r>
              <a:rPr lang="en-GB" dirty="0">
                <a:ea typeface="+mn-lt"/>
                <a:cs typeface="+mn-lt"/>
              </a:rPr>
              <a:t>Massage </a:t>
            </a:r>
            <a:endParaRPr lang="en-US" dirty="0">
              <a:ea typeface="+mn-lt"/>
              <a:cs typeface="+mn-lt"/>
            </a:endParaRPr>
          </a:p>
          <a:p>
            <a:r>
              <a:rPr lang="en-GB" dirty="0">
                <a:ea typeface="+mn-lt"/>
                <a:cs typeface="+mn-lt"/>
              </a:rPr>
              <a:t>Pressure garments </a:t>
            </a:r>
            <a:endParaRPr lang="en-US" dirty="0">
              <a:ea typeface="+mn-lt"/>
              <a:cs typeface="+mn-lt"/>
            </a:endParaRPr>
          </a:p>
          <a:p>
            <a:endParaRPr lang="en-GB" dirty="0">
              <a:cs typeface="Calibri"/>
            </a:endParaRPr>
          </a:p>
        </p:txBody>
      </p:sp>
      <p:sp>
        <p:nvSpPr>
          <p:cNvPr id="4" name="Footer Placeholder 3"/>
          <p:cNvSpPr>
            <a:spLocks noGrp="1"/>
          </p:cNvSpPr>
          <p:nvPr>
            <p:ph type="ftr" sz="quarter" idx="11"/>
          </p:nvPr>
        </p:nvSpPr>
        <p:spPr/>
        <p:txBody>
          <a:bodyPr/>
          <a:lstStyle/>
          <a:p>
            <a:pPr defTabSz="685800" fontAlgn="auto">
              <a:spcBef>
                <a:spcPts val="0"/>
              </a:spcBef>
              <a:spcAft>
                <a:spcPts val="0"/>
              </a:spcAft>
            </a:pPr>
            <a:r>
              <a:rPr lang="en-US" dirty="0">
                <a:solidFill>
                  <a:prstClr val="black">
                    <a:tint val="75000"/>
                  </a:prstClr>
                </a:solidFill>
                <a:latin typeface="Calibri" panose="020F0502020204030204"/>
              </a:rPr>
              <a:t>Be curious, not judgemental</a:t>
            </a:r>
          </a:p>
        </p:txBody>
      </p:sp>
      <p:sp>
        <p:nvSpPr>
          <p:cNvPr id="5" name="Slide Number Placeholder 4"/>
          <p:cNvSpPr>
            <a:spLocks noGrp="1"/>
          </p:cNvSpPr>
          <p:nvPr>
            <p:ph type="sldNum" sz="quarter" idx="12"/>
          </p:nvPr>
        </p:nvSpPr>
        <p:spPr/>
        <p:txBody>
          <a:bodyPr/>
          <a:lstStyle/>
          <a:p>
            <a:pPr defTabSz="685800" fontAlgn="auto">
              <a:spcBef>
                <a:spcPts val="0"/>
              </a:spcBef>
              <a:spcAft>
                <a:spcPts val="0"/>
              </a:spcAft>
            </a:pPr>
            <a:fld id="{9E33D9D8-51EB-2C4C-8703-49E8B9D89F31}" type="slidenum">
              <a:rPr lang="en-US">
                <a:solidFill>
                  <a:prstClr val="black">
                    <a:tint val="75000"/>
                  </a:prstClr>
                </a:solidFill>
                <a:latin typeface="Calibri" panose="020F0502020204030204"/>
              </a:rPr>
              <a:pPr defTabSz="685800" fontAlgn="auto">
                <a:spcBef>
                  <a:spcPts val="0"/>
                </a:spcBef>
                <a:spcAft>
                  <a:spcPts val="0"/>
                </a:spcAft>
              </a:pPr>
              <a:t>31</a:t>
            </a:fld>
            <a:endParaRPr lang="en-US">
              <a:solidFill>
                <a:prstClr val="black">
                  <a:tint val="75000"/>
                </a:prstClr>
              </a:solidFill>
              <a:latin typeface="Calibri" panose="020F0502020204030204"/>
            </a:endParaRPr>
          </a:p>
        </p:txBody>
      </p:sp>
      <p:pic>
        <p:nvPicPr>
          <p:cNvPr id="74" name="Picture 74">
            <a:extLst>
              <a:ext uri="{FF2B5EF4-FFF2-40B4-BE49-F238E27FC236}">
                <a16:creationId xmlns:a16="http://schemas.microsoft.com/office/drawing/2014/main" id="{280BFD89-2E48-424E-9EB6-2B4525DABA6B}"/>
              </a:ext>
            </a:extLst>
          </p:cNvPr>
          <p:cNvPicPr>
            <a:picLocks noChangeAspect="1"/>
          </p:cNvPicPr>
          <p:nvPr/>
        </p:nvPicPr>
        <p:blipFill>
          <a:blip r:embed="rId5"/>
          <a:stretch>
            <a:fillRect/>
          </a:stretch>
        </p:blipFill>
        <p:spPr>
          <a:xfrm>
            <a:off x="1815498" y="3766482"/>
            <a:ext cx="2172684" cy="1857373"/>
          </a:xfrm>
          <a:prstGeom prst="rect">
            <a:avLst/>
          </a:prstGeom>
        </p:spPr>
      </p:pic>
    </p:spTree>
    <p:extLst>
      <p:ext uri="{BB962C8B-B14F-4D97-AF65-F5344CB8AC3E}">
        <p14:creationId xmlns:p14="http://schemas.microsoft.com/office/powerpoint/2010/main" val="32589999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77346C7-A3D1-3948-A045-A001C4E955C3}"/>
              </a:ext>
            </a:extLst>
          </p:cNvPr>
          <p:cNvPicPr>
            <a:picLocks noChangeAspect="1"/>
          </p:cNvPicPr>
          <p:nvPr/>
        </p:nvPicPr>
        <p:blipFill>
          <a:blip r:embed="rId2"/>
          <a:stretch>
            <a:fillRect/>
          </a:stretch>
        </p:blipFill>
        <p:spPr>
          <a:xfrm>
            <a:off x="7627181" y="874711"/>
            <a:ext cx="1516819" cy="1435353"/>
          </a:xfrm>
          <a:prstGeom prst="rect">
            <a:avLst/>
          </a:prstGeom>
        </p:spPr>
      </p:pic>
      <p:sp>
        <p:nvSpPr>
          <p:cNvPr id="2" name="Title 1">
            <a:extLst>
              <a:ext uri="{FF2B5EF4-FFF2-40B4-BE49-F238E27FC236}">
                <a16:creationId xmlns:a16="http://schemas.microsoft.com/office/drawing/2014/main" id="{04B83E49-4CD4-403A-B344-400056905A0B}"/>
              </a:ext>
            </a:extLst>
          </p:cNvPr>
          <p:cNvSpPr>
            <a:spLocks noGrp="1"/>
          </p:cNvSpPr>
          <p:nvPr>
            <p:ph type="title"/>
          </p:nvPr>
        </p:nvSpPr>
        <p:spPr>
          <a:xfrm>
            <a:off x="351924" y="1131094"/>
            <a:ext cx="8163426" cy="691691"/>
          </a:xfrm>
        </p:spPr>
        <p:txBody>
          <a:bodyPr/>
          <a:lstStyle/>
          <a:p>
            <a:pPr algn="ctr"/>
            <a:r>
              <a:rPr lang="en-US" b="1" dirty="0">
                <a:ea typeface="+mj-lt"/>
                <a:cs typeface="+mj-lt"/>
              </a:rPr>
              <a:t>Burn/Scald Injuries </a:t>
            </a:r>
            <a:r>
              <a:rPr lang="mr-IN" b="1" dirty="0">
                <a:ea typeface="+mj-lt"/>
                <a:cs typeface="+mj-lt"/>
              </a:rPr>
              <a:t>–</a:t>
            </a:r>
            <a:r>
              <a:rPr lang="en-US" b="1" dirty="0">
                <a:ea typeface="+mj-lt"/>
                <a:cs typeface="+mj-lt"/>
              </a:rPr>
              <a:t> Psychosocial Affects   </a:t>
            </a:r>
            <a:endParaRPr lang="en-GB" dirty="0">
              <a:ea typeface="+mj-lt"/>
              <a:cs typeface="+mj-lt"/>
            </a:endParaRPr>
          </a:p>
          <a:p>
            <a:endParaRPr lang="en-GB" dirty="0">
              <a:cs typeface="Calibri Light"/>
            </a:endParaRPr>
          </a:p>
        </p:txBody>
      </p:sp>
      <p:pic>
        <p:nvPicPr>
          <p:cNvPr id="7" name="Picture 7" descr="Diagram&#10;&#10;Description automatically generated">
            <a:extLst>
              <a:ext uri="{FF2B5EF4-FFF2-40B4-BE49-F238E27FC236}">
                <a16:creationId xmlns:a16="http://schemas.microsoft.com/office/drawing/2014/main" id="{71C81B0E-994B-4CFE-93FC-6C0010106E6B}"/>
              </a:ext>
            </a:extLst>
          </p:cNvPr>
          <p:cNvPicPr>
            <a:picLocks noGrp="1" noChangeAspect="1"/>
          </p:cNvPicPr>
          <p:nvPr>
            <p:ph sz="half" idx="1"/>
          </p:nvPr>
        </p:nvPicPr>
        <p:blipFill rotWithShape="1">
          <a:blip r:embed="rId3"/>
          <a:srcRect l="10380" t="21284" r="11139" b="8446"/>
          <a:stretch/>
        </p:blipFill>
        <p:spPr>
          <a:xfrm>
            <a:off x="589237" y="2223534"/>
            <a:ext cx="3384950" cy="3141869"/>
          </a:xfrm>
        </p:spPr>
      </p:pic>
      <p:sp>
        <p:nvSpPr>
          <p:cNvPr id="6" name="Content Placeholder 5">
            <a:extLst>
              <a:ext uri="{FF2B5EF4-FFF2-40B4-BE49-F238E27FC236}">
                <a16:creationId xmlns:a16="http://schemas.microsoft.com/office/drawing/2014/main" id="{C9E0380D-C0BB-4BC6-8005-1A6DE8B66ED8}"/>
              </a:ext>
            </a:extLst>
          </p:cNvPr>
          <p:cNvSpPr>
            <a:spLocks noGrp="1"/>
          </p:cNvSpPr>
          <p:nvPr>
            <p:ph sz="half" idx="2"/>
          </p:nvPr>
        </p:nvSpPr>
        <p:spPr>
          <a:xfrm>
            <a:off x="4944460" y="2226469"/>
            <a:ext cx="3580743" cy="3263504"/>
          </a:xfrm>
        </p:spPr>
        <p:txBody>
          <a:bodyPr vert="horz" lIns="68580" tIns="34290" rIns="68580" bIns="34290" rtlCol="0" anchor="t">
            <a:normAutofit fontScale="92500" lnSpcReduction="20000"/>
          </a:bodyPr>
          <a:lstStyle/>
          <a:p>
            <a:r>
              <a:rPr lang="en-GB" dirty="0">
                <a:cs typeface="Calibri"/>
              </a:rPr>
              <a:t>Altered Body Image</a:t>
            </a:r>
            <a:endParaRPr lang="en-US" dirty="0"/>
          </a:p>
          <a:p>
            <a:r>
              <a:rPr lang="en-GB" dirty="0">
                <a:cs typeface="Calibri"/>
              </a:rPr>
              <a:t>Isolation </a:t>
            </a:r>
            <a:endParaRPr lang="en-GB" dirty="0"/>
          </a:p>
          <a:p>
            <a:r>
              <a:rPr lang="en-GB" dirty="0">
                <a:cs typeface="Calibri"/>
              </a:rPr>
              <a:t>Behavioural Changes </a:t>
            </a:r>
          </a:p>
          <a:p>
            <a:r>
              <a:rPr lang="en-GB" dirty="0">
                <a:cs typeface="Calibri"/>
              </a:rPr>
              <a:t>Anxiety/Stress </a:t>
            </a:r>
          </a:p>
          <a:p>
            <a:r>
              <a:rPr lang="en-GB" dirty="0">
                <a:cs typeface="Calibri"/>
              </a:rPr>
              <a:t>Sleep disorders </a:t>
            </a:r>
          </a:p>
          <a:p>
            <a:r>
              <a:rPr lang="en-GB" dirty="0">
                <a:cs typeface="Calibri"/>
              </a:rPr>
              <a:t>Low self-worth </a:t>
            </a:r>
          </a:p>
          <a:p>
            <a:r>
              <a:rPr lang="en-GB" dirty="0">
                <a:cs typeface="Calibri"/>
              </a:rPr>
              <a:t>Self harm </a:t>
            </a:r>
          </a:p>
          <a:p>
            <a:r>
              <a:rPr lang="en-GB" dirty="0">
                <a:cs typeface="Calibri"/>
              </a:rPr>
              <a:t>PTSD </a:t>
            </a:r>
          </a:p>
          <a:p>
            <a:r>
              <a:rPr lang="en-GB" dirty="0">
                <a:cs typeface="Calibri"/>
              </a:rPr>
              <a:t>Grief </a:t>
            </a:r>
          </a:p>
          <a:p>
            <a:r>
              <a:rPr lang="en-GB" dirty="0">
                <a:cs typeface="Calibri"/>
              </a:rPr>
              <a:t>Guilt </a:t>
            </a:r>
          </a:p>
        </p:txBody>
      </p:sp>
      <p:sp>
        <p:nvSpPr>
          <p:cNvPr id="4" name="Footer Placeholder 3">
            <a:extLst>
              <a:ext uri="{FF2B5EF4-FFF2-40B4-BE49-F238E27FC236}">
                <a16:creationId xmlns:a16="http://schemas.microsoft.com/office/drawing/2014/main" id="{80273F4A-1AC3-434C-B321-1D1DE87113C3}"/>
              </a:ext>
            </a:extLst>
          </p:cNvPr>
          <p:cNvSpPr>
            <a:spLocks noGrp="1"/>
          </p:cNvSpPr>
          <p:nvPr>
            <p:ph type="ftr" sz="quarter" idx="11"/>
          </p:nvPr>
        </p:nvSpPr>
        <p:spPr/>
        <p:txBody>
          <a:bodyPr/>
          <a:lstStyle/>
          <a:p>
            <a:pPr defTabSz="685800" fontAlgn="auto">
              <a:spcBef>
                <a:spcPts val="0"/>
              </a:spcBef>
              <a:spcAft>
                <a:spcPts val="0"/>
              </a:spcAft>
            </a:pPr>
            <a:r>
              <a:rPr lang="en-US" dirty="0">
                <a:solidFill>
                  <a:prstClr val="black">
                    <a:tint val="75000"/>
                  </a:prstClr>
                </a:solidFill>
                <a:latin typeface="Calibri" panose="020F0502020204030204"/>
              </a:rPr>
              <a:t>Be curious, not judgemental</a:t>
            </a:r>
          </a:p>
        </p:txBody>
      </p:sp>
      <p:sp>
        <p:nvSpPr>
          <p:cNvPr id="5" name="Slide Number Placeholder 4">
            <a:extLst>
              <a:ext uri="{FF2B5EF4-FFF2-40B4-BE49-F238E27FC236}">
                <a16:creationId xmlns:a16="http://schemas.microsoft.com/office/drawing/2014/main" id="{A410EA30-CFDD-4461-9572-E0D5236FEF91}"/>
              </a:ext>
            </a:extLst>
          </p:cNvPr>
          <p:cNvSpPr>
            <a:spLocks noGrp="1"/>
          </p:cNvSpPr>
          <p:nvPr>
            <p:ph type="sldNum" sz="quarter" idx="12"/>
          </p:nvPr>
        </p:nvSpPr>
        <p:spPr/>
        <p:txBody>
          <a:bodyPr/>
          <a:lstStyle/>
          <a:p>
            <a:pPr defTabSz="685800" fontAlgn="auto">
              <a:spcBef>
                <a:spcPts val="0"/>
              </a:spcBef>
              <a:spcAft>
                <a:spcPts val="0"/>
              </a:spcAft>
            </a:pPr>
            <a:fld id="{9E33D9D8-51EB-2C4C-8703-49E8B9D89F31}" type="slidenum">
              <a:rPr lang="en-US">
                <a:solidFill>
                  <a:prstClr val="black">
                    <a:tint val="75000"/>
                  </a:prstClr>
                </a:solidFill>
                <a:latin typeface="Calibri" panose="020F0502020204030204"/>
              </a:rPr>
              <a:pPr defTabSz="685800" fontAlgn="auto">
                <a:spcBef>
                  <a:spcPts val="0"/>
                </a:spcBef>
                <a:spcAft>
                  <a:spcPts val="0"/>
                </a:spcAft>
              </a:pPr>
              <a:t>32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4755648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77346C7-A3D1-3948-A045-A001C4E955C3}"/>
              </a:ext>
            </a:extLst>
          </p:cNvPr>
          <p:cNvPicPr>
            <a:picLocks noChangeAspect="1"/>
          </p:cNvPicPr>
          <p:nvPr/>
        </p:nvPicPr>
        <p:blipFill>
          <a:blip r:embed="rId2"/>
          <a:stretch>
            <a:fillRect/>
          </a:stretch>
        </p:blipFill>
        <p:spPr>
          <a:xfrm>
            <a:off x="7616374" y="874711"/>
            <a:ext cx="1527626" cy="1445580"/>
          </a:xfrm>
          <a:prstGeom prst="rect">
            <a:avLst/>
          </a:prstGeom>
        </p:spPr>
      </p:pic>
      <p:pic>
        <p:nvPicPr>
          <p:cNvPr id="13" name="Content Placeholder 12" descr="A group of people posing for a picture&#10;&#10;Description automatically generated">
            <a:extLst>
              <a:ext uri="{FF2B5EF4-FFF2-40B4-BE49-F238E27FC236}">
                <a16:creationId xmlns:a16="http://schemas.microsoft.com/office/drawing/2014/main" id="{5E3622FD-BC88-064E-B82A-7E13645BB50A}"/>
              </a:ext>
            </a:extLst>
          </p:cNvPr>
          <p:cNvPicPr>
            <a:picLocks noGrp="1" noChangeAspect="1"/>
          </p:cNvPicPr>
          <p:nvPr>
            <p:ph sz="half" idx="2"/>
          </p:nvPr>
        </p:nvPicPr>
        <p:blipFill>
          <a:blip r:embed="rId3"/>
          <a:stretch>
            <a:fillRect/>
          </a:stretch>
        </p:blipFill>
        <p:spPr>
          <a:xfrm>
            <a:off x="4041069" y="3638621"/>
            <a:ext cx="3886200" cy="2043994"/>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628650" y="993853"/>
            <a:ext cx="7886700" cy="677213"/>
          </a:xfrm>
        </p:spPr>
        <p:txBody>
          <a:bodyPr/>
          <a:lstStyle/>
          <a:p>
            <a:pPr algn="ctr"/>
            <a:r>
              <a:rPr lang="en-US" b="1" dirty="0"/>
              <a:t>Why have a Burns Club? </a:t>
            </a:r>
          </a:p>
        </p:txBody>
      </p:sp>
      <p:sp>
        <p:nvSpPr>
          <p:cNvPr id="11" name="Content Placeholder 10"/>
          <p:cNvSpPr>
            <a:spLocks noGrp="1"/>
          </p:cNvSpPr>
          <p:nvPr>
            <p:ph sz="half" idx="1"/>
          </p:nvPr>
        </p:nvSpPr>
        <p:spPr>
          <a:xfrm>
            <a:off x="484632" y="1790209"/>
            <a:ext cx="4030218" cy="3699764"/>
          </a:xfrm>
        </p:spPr>
        <p:txBody>
          <a:bodyPr>
            <a:normAutofit/>
          </a:bodyPr>
          <a:lstStyle/>
          <a:p>
            <a:r>
              <a:rPr lang="en-US" sz="1800" dirty="0"/>
              <a:t>Established 2001</a:t>
            </a:r>
          </a:p>
          <a:p>
            <a:r>
              <a:rPr lang="en-US" sz="1800" dirty="0"/>
              <a:t>Support network </a:t>
            </a:r>
          </a:p>
          <a:p>
            <a:r>
              <a:rPr lang="en-US" sz="1800" dirty="0"/>
              <a:t>Non-</a:t>
            </a:r>
            <a:r>
              <a:rPr lang="en-US" sz="1800" dirty="0" err="1"/>
              <a:t>judgemental</a:t>
            </a:r>
            <a:r>
              <a:rPr lang="en-US" sz="1800" dirty="0"/>
              <a:t> environment </a:t>
            </a:r>
          </a:p>
          <a:p>
            <a:r>
              <a:rPr lang="en-US" sz="1800" dirty="0"/>
              <a:t>Provide encouragement, understanding and interaction</a:t>
            </a:r>
          </a:p>
          <a:p>
            <a:r>
              <a:rPr lang="en-US" sz="1800" dirty="0"/>
              <a:t>Build confidence and self-esteem </a:t>
            </a:r>
          </a:p>
          <a:p>
            <a:r>
              <a:rPr lang="en-US" sz="1800" dirty="0"/>
              <a:t>Rehabilitation </a:t>
            </a:r>
          </a:p>
          <a:p>
            <a:r>
              <a:rPr lang="en-US" sz="1800" dirty="0"/>
              <a:t>Peer support </a:t>
            </a:r>
          </a:p>
          <a:p>
            <a:r>
              <a:rPr lang="en-US" sz="1800" dirty="0"/>
              <a:t>Most importantly FUN, FUN, FUN </a:t>
            </a:r>
          </a:p>
        </p:txBody>
      </p:sp>
      <p:sp>
        <p:nvSpPr>
          <p:cNvPr id="4" name="Footer Placeholder 3"/>
          <p:cNvSpPr>
            <a:spLocks noGrp="1"/>
          </p:cNvSpPr>
          <p:nvPr>
            <p:ph type="ftr" sz="quarter" idx="11"/>
          </p:nvPr>
        </p:nvSpPr>
        <p:spPr/>
        <p:txBody>
          <a:bodyPr/>
          <a:lstStyle/>
          <a:p>
            <a:pPr defTabSz="685800" fontAlgn="auto">
              <a:spcBef>
                <a:spcPts val="0"/>
              </a:spcBef>
              <a:spcAft>
                <a:spcPts val="0"/>
              </a:spcAft>
            </a:pPr>
            <a:r>
              <a:rPr lang="en-US" dirty="0">
                <a:solidFill>
                  <a:prstClr val="black">
                    <a:tint val="75000"/>
                  </a:prstClr>
                </a:solidFill>
                <a:latin typeface="Calibri" panose="020F0502020204030204"/>
              </a:rPr>
              <a:t>Be curious, not judgemental</a:t>
            </a:r>
          </a:p>
        </p:txBody>
      </p:sp>
      <p:sp>
        <p:nvSpPr>
          <p:cNvPr id="5" name="Slide Number Placeholder 4"/>
          <p:cNvSpPr>
            <a:spLocks noGrp="1"/>
          </p:cNvSpPr>
          <p:nvPr>
            <p:ph type="sldNum" sz="quarter" idx="12"/>
          </p:nvPr>
        </p:nvSpPr>
        <p:spPr/>
        <p:txBody>
          <a:bodyPr/>
          <a:lstStyle/>
          <a:p>
            <a:pPr defTabSz="685800" fontAlgn="auto">
              <a:spcBef>
                <a:spcPts val="0"/>
              </a:spcBef>
              <a:spcAft>
                <a:spcPts val="0"/>
              </a:spcAft>
            </a:pPr>
            <a:fld id="{9E33D9D8-51EB-2C4C-8703-49E8B9D89F31}" type="slidenum">
              <a:rPr lang="en-US">
                <a:solidFill>
                  <a:prstClr val="black">
                    <a:tint val="75000"/>
                  </a:prstClr>
                </a:solidFill>
                <a:latin typeface="Calibri" panose="020F0502020204030204"/>
              </a:rPr>
              <a:pPr defTabSz="685800" fontAlgn="auto">
                <a:spcBef>
                  <a:spcPts val="0"/>
                </a:spcBef>
                <a:spcAft>
                  <a:spcPts val="0"/>
                </a:spcAft>
              </a:pPr>
              <a:t>33</a:t>
            </a:fld>
            <a:endParaRPr lang="en-US">
              <a:solidFill>
                <a:prstClr val="black">
                  <a:tint val="75000"/>
                </a:prstClr>
              </a:solidFill>
              <a:latin typeface="Calibri" panose="020F0502020204030204"/>
            </a:endParaRPr>
          </a:p>
        </p:txBody>
      </p:sp>
      <p:pic>
        <p:nvPicPr>
          <p:cNvPr id="6" name="Picture 5" descr="A person posing for the camera&#10;&#10;Description automatically generated">
            <a:extLst>
              <a:ext uri="{FF2B5EF4-FFF2-40B4-BE49-F238E27FC236}">
                <a16:creationId xmlns:a16="http://schemas.microsoft.com/office/drawing/2014/main" id="{2B8624C6-CA75-8C4A-AC5E-430C90A25B63}"/>
              </a:ext>
            </a:extLst>
          </p:cNvPr>
          <p:cNvPicPr>
            <a:picLocks noChangeAspect="1"/>
          </p:cNvPicPr>
          <p:nvPr/>
        </p:nvPicPr>
        <p:blipFill>
          <a:blip r:embed="rId4"/>
          <a:stretch>
            <a:fillRect/>
          </a:stretch>
        </p:blipFill>
        <p:spPr>
          <a:xfrm rot="21263570">
            <a:off x="5557694" y="1700950"/>
            <a:ext cx="2246399" cy="26313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87271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7346C7-A3D1-3948-A045-A001C4E955C3}"/>
              </a:ext>
            </a:extLst>
          </p:cNvPr>
          <p:cNvPicPr>
            <a:picLocks noChangeAspect="1"/>
          </p:cNvPicPr>
          <p:nvPr/>
        </p:nvPicPr>
        <p:blipFill>
          <a:blip r:embed="rId3"/>
          <a:stretch>
            <a:fillRect/>
          </a:stretch>
        </p:blipFill>
        <p:spPr>
          <a:xfrm>
            <a:off x="7603435" y="859684"/>
            <a:ext cx="1540565" cy="1540565"/>
          </a:xfrm>
          <a:prstGeom prst="rect">
            <a:avLst/>
          </a:prstGeom>
        </p:spPr>
      </p:pic>
      <p:sp>
        <p:nvSpPr>
          <p:cNvPr id="8" name="Footer Placeholder 7">
            <a:extLst>
              <a:ext uri="{FF2B5EF4-FFF2-40B4-BE49-F238E27FC236}">
                <a16:creationId xmlns:a16="http://schemas.microsoft.com/office/drawing/2014/main" id="{79727088-96D8-2147-B829-695B8526EE5F}"/>
              </a:ext>
            </a:extLst>
          </p:cNvPr>
          <p:cNvSpPr>
            <a:spLocks noGrp="1"/>
          </p:cNvSpPr>
          <p:nvPr>
            <p:ph type="ftr" sz="quarter" idx="11"/>
          </p:nvPr>
        </p:nvSpPr>
        <p:spPr>
          <a:xfrm>
            <a:off x="3028950" y="5624513"/>
            <a:ext cx="3086100" cy="273844"/>
          </a:xfrm>
        </p:spPr>
        <p:txBody>
          <a:bodyPr/>
          <a:lstStyle/>
          <a:p>
            <a:pPr defTabSz="685800" fontAlgn="auto">
              <a:spcBef>
                <a:spcPts val="0"/>
              </a:spcBef>
              <a:spcAft>
                <a:spcPts val="0"/>
              </a:spcAft>
            </a:pPr>
            <a:r>
              <a:rPr lang="en-US" dirty="0">
                <a:solidFill>
                  <a:prstClr val="black">
                    <a:tint val="75000"/>
                  </a:prstClr>
                </a:solidFill>
                <a:latin typeface="Calibri" panose="020F0502020204030204"/>
              </a:rPr>
              <a:t>Be curious, not judgemental</a:t>
            </a:r>
          </a:p>
        </p:txBody>
      </p:sp>
      <p:sp>
        <p:nvSpPr>
          <p:cNvPr id="3" name="TextBox 2">
            <a:extLst>
              <a:ext uri="{FF2B5EF4-FFF2-40B4-BE49-F238E27FC236}">
                <a16:creationId xmlns:a16="http://schemas.microsoft.com/office/drawing/2014/main" id="{456CC526-63FA-0744-8D76-1F37D3249C97}"/>
              </a:ext>
            </a:extLst>
          </p:cNvPr>
          <p:cNvSpPr txBox="1"/>
          <p:nvPr/>
        </p:nvSpPr>
        <p:spPr>
          <a:xfrm>
            <a:off x="499441" y="1237422"/>
            <a:ext cx="4435337" cy="992579"/>
          </a:xfrm>
          <a:prstGeom prst="rect">
            <a:avLst/>
          </a:prstGeom>
          <a:noFill/>
        </p:spPr>
        <p:txBody>
          <a:bodyPr wrap="square" lIns="68580" tIns="34290" rIns="68580" bIns="34290" rtlCol="0" anchor="t">
            <a:spAutoFit/>
          </a:bodyPr>
          <a:lstStyle/>
          <a:p>
            <a:pPr defTabSz="685800" fontAlgn="auto">
              <a:spcBef>
                <a:spcPts val="0"/>
              </a:spcBef>
              <a:spcAft>
                <a:spcPts val="0"/>
              </a:spcAft>
            </a:pPr>
            <a:r>
              <a:rPr lang="en-US" sz="2400" b="1" dirty="0">
                <a:solidFill>
                  <a:prstClr val="black"/>
                </a:solidFill>
                <a:latin typeface="Calibri" panose="020F0502020204030204"/>
              </a:rPr>
              <a:t>Volunteers-</a:t>
            </a:r>
            <a:r>
              <a:rPr lang="en-US" dirty="0">
                <a:solidFill>
                  <a:prstClr val="black"/>
                </a:solidFill>
                <a:latin typeface="Calibri" panose="020F0502020204030204"/>
              </a:rPr>
              <a:t>  from various backgrounds such as nurses, firefighters, teaching staff, adult burn survivors and parents</a:t>
            </a:r>
          </a:p>
        </p:txBody>
      </p:sp>
      <p:pic>
        <p:nvPicPr>
          <p:cNvPr id="12" name="Picture 11" descr="A group of people standing on top of a wooden fence&#10;&#10;Description automatically generated">
            <a:extLst>
              <a:ext uri="{FF2B5EF4-FFF2-40B4-BE49-F238E27FC236}">
                <a16:creationId xmlns:a16="http://schemas.microsoft.com/office/drawing/2014/main" id="{EF9DFE00-B561-2048-BC6E-4FE8B13170B8}"/>
              </a:ext>
            </a:extLst>
          </p:cNvPr>
          <p:cNvPicPr>
            <a:picLocks noChangeAspect="1"/>
          </p:cNvPicPr>
          <p:nvPr/>
        </p:nvPicPr>
        <p:blipFill>
          <a:blip r:embed="rId4"/>
          <a:stretch>
            <a:fillRect/>
          </a:stretch>
        </p:blipFill>
        <p:spPr>
          <a:xfrm>
            <a:off x="5526198" y="3559072"/>
            <a:ext cx="1863505" cy="1806863"/>
          </a:xfrm>
          <a:prstGeom prst="rect">
            <a:avLst/>
          </a:prstGeom>
          <a:ln>
            <a:solidFill>
              <a:schemeClr val="tx1"/>
            </a:solidFill>
          </a:ln>
        </p:spPr>
      </p:pic>
      <p:sp>
        <p:nvSpPr>
          <p:cNvPr id="2" name="Slide Number Placeholder 1">
            <a:extLst>
              <a:ext uri="{FF2B5EF4-FFF2-40B4-BE49-F238E27FC236}">
                <a16:creationId xmlns:a16="http://schemas.microsoft.com/office/drawing/2014/main" id="{CFE12DAC-57DB-BE4C-86D4-BEF34B1467A3}"/>
              </a:ext>
            </a:extLst>
          </p:cNvPr>
          <p:cNvSpPr>
            <a:spLocks noGrp="1"/>
          </p:cNvSpPr>
          <p:nvPr>
            <p:ph type="sldNum" sz="quarter" idx="12"/>
          </p:nvPr>
        </p:nvSpPr>
        <p:spPr/>
        <p:txBody>
          <a:bodyPr/>
          <a:lstStyle/>
          <a:p>
            <a:pPr defTabSz="685800" fontAlgn="auto">
              <a:spcBef>
                <a:spcPts val="0"/>
              </a:spcBef>
              <a:spcAft>
                <a:spcPts val="0"/>
              </a:spcAft>
            </a:pPr>
            <a:fld id="{9E33D9D8-51EB-2C4C-8703-49E8B9D89F31}" type="slidenum">
              <a:rPr lang="en-US">
                <a:solidFill>
                  <a:prstClr val="black">
                    <a:tint val="75000"/>
                  </a:prstClr>
                </a:solidFill>
                <a:latin typeface="Calibri" panose="020F0502020204030204"/>
              </a:rPr>
              <a:pPr defTabSz="685800" fontAlgn="auto">
                <a:spcBef>
                  <a:spcPts val="0"/>
                </a:spcBef>
                <a:spcAft>
                  <a:spcPts val="0"/>
                </a:spcAft>
              </a:pPr>
              <a:t>34</a:t>
            </a:fld>
            <a:endParaRPr lang="en-US">
              <a:solidFill>
                <a:prstClr val="black">
                  <a:tint val="75000"/>
                </a:prstClr>
              </a:solidFill>
              <a:latin typeface="Calibri" panose="020F0502020204030204"/>
            </a:endParaRPr>
          </a:p>
        </p:txBody>
      </p:sp>
      <p:sp>
        <p:nvSpPr>
          <p:cNvPr id="4" name="TextBox 3"/>
          <p:cNvSpPr txBox="1"/>
          <p:nvPr/>
        </p:nvSpPr>
        <p:spPr>
          <a:xfrm>
            <a:off x="5129784" y="2400249"/>
            <a:ext cx="3385566" cy="900246"/>
          </a:xfrm>
          <a:prstGeom prst="rect">
            <a:avLst/>
          </a:prstGeom>
          <a:noFill/>
        </p:spPr>
        <p:txBody>
          <a:bodyPr wrap="square" lIns="68580" tIns="34290" rIns="68580" bIns="34290" rtlCol="0" anchor="t">
            <a:spAutoFit/>
          </a:bodyPr>
          <a:lstStyle/>
          <a:p>
            <a:pPr defTabSz="685800" fontAlgn="auto">
              <a:spcBef>
                <a:spcPts val="0"/>
              </a:spcBef>
              <a:spcAft>
                <a:spcPts val="0"/>
              </a:spcAft>
            </a:pPr>
            <a:r>
              <a:rPr lang="en-US" dirty="0">
                <a:solidFill>
                  <a:prstClr val="black"/>
                </a:solidFill>
                <a:latin typeface="Calibri" panose="020F0502020204030204"/>
              </a:rPr>
              <a:t>With </a:t>
            </a:r>
            <a:r>
              <a:rPr lang="en-US" b="1" dirty="0">
                <a:solidFill>
                  <a:prstClr val="black"/>
                </a:solidFill>
                <a:latin typeface="Calibri" panose="020F0502020204030204"/>
              </a:rPr>
              <a:t>no funding from government </a:t>
            </a:r>
            <a:r>
              <a:rPr lang="en-US" dirty="0">
                <a:solidFill>
                  <a:prstClr val="black"/>
                </a:solidFill>
                <a:latin typeface="Calibri" panose="020F0502020204030204"/>
              </a:rPr>
              <a:t>rely on donations/fundraising from public/businesses</a:t>
            </a:r>
            <a:endParaRPr lang="en-US">
              <a:solidFill>
                <a:prstClr val="black"/>
              </a:solidFill>
              <a:latin typeface="Calibri" panose="020F0502020204030204"/>
              <a:cs typeface="Calibri"/>
            </a:endParaRPr>
          </a:p>
        </p:txBody>
      </p:sp>
      <p:pic>
        <p:nvPicPr>
          <p:cNvPr id="6" name="Picture 8">
            <a:extLst>
              <a:ext uri="{FF2B5EF4-FFF2-40B4-BE49-F238E27FC236}">
                <a16:creationId xmlns:a16="http://schemas.microsoft.com/office/drawing/2014/main" id="{6AC968FA-8722-4170-A69B-02AC807048EF}"/>
              </a:ext>
            </a:extLst>
          </p:cNvPr>
          <p:cNvPicPr>
            <a:picLocks noChangeAspect="1"/>
          </p:cNvPicPr>
          <p:nvPr/>
        </p:nvPicPr>
        <p:blipFill>
          <a:blip r:embed="rId5"/>
          <a:stretch>
            <a:fillRect/>
          </a:stretch>
        </p:blipFill>
        <p:spPr>
          <a:xfrm>
            <a:off x="537998" y="2224417"/>
            <a:ext cx="2786555" cy="1867228"/>
          </a:xfrm>
          <a:prstGeom prst="rect">
            <a:avLst/>
          </a:prstGeom>
        </p:spPr>
      </p:pic>
    </p:spTree>
    <p:extLst>
      <p:ext uri="{BB962C8B-B14F-4D97-AF65-F5344CB8AC3E}">
        <p14:creationId xmlns:p14="http://schemas.microsoft.com/office/powerpoint/2010/main" val="387366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7346C7-A3D1-3948-A045-A001C4E955C3}"/>
              </a:ext>
            </a:extLst>
          </p:cNvPr>
          <p:cNvPicPr>
            <a:picLocks noChangeAspect="1"/>
          </p:cNvPicPr>
          <p:nvPr/>
        </p:nvPicPr>
        <p:blipFill>
          <a:blip r:embed="rId3"/>
          <a:stretch>
            <a:fillRect/>
          </a:stretch>
        </p:blipFill>
        <p:spPr>
          <a:xfrm>
            <a:off x="7603435" y="859684"/>
            <a:ext cx="1540565" cy="1540565"/>
          </a:xfrm>
          <a:prstGeom prst="rect">
            <a:avLst/>
          </a:prstGeom>
        </p:spPr>
      </p:pic>
      <p:sp>
        <p:nvSpPr>
          <p:cNvPr id="8" name="Footer Placeholder 7">
            <a:extLst>
              <a:ext uri="{FF2B5EF4-FFF2-40B4-BE49-F238E27FC236}">
                <a16:creationId xmlns:a16="http://schemas.microsoft.com/office/drawing/2014/main" id="{79727088-96D8-2147-B829-695B8526EE5F}"/>
              </a:ext>
            </a:extLst>
          </p:cNvPr>
          <p:cNvSpPr>
            <a:spLocks noGrp="1"/>
          </p:cNvSpPr>
          <p:nvPr>
            <p:ph type="ftr" sz="quarter" idx="11"/>
          </p:nvPr>
        </p:nvSpPr>
        <p:spPr>
          <a:xfrm>
            <a:off x="3028950" y="5624513"/>
            <a:ext cx="3086100" cy="273844"/>
          </a:xfrm>
        </p:spPr>
        <p:txBody>
          <a:bodyPr/>
          <a:lstStyle/>
          <a:p>
            <a:pPr defTabSz="685800" fontAlgn="auto">
              <a:spcBef>
                <a:spcPts val="0"/>
              </a:spcBef>
              <a:spcAft>
                <a:spcPts val="0"/>
              </a:spcAft>
            </a:pPr>
            <a:r>
              <a:rPr lang="en-US" dirty="0">
                <a:solidFill>
                  <a:prstClr val="black">
                    <a:tint val="75000"/>
                  </a:prstClr>
                </a:solidFill>
                <a:latin typeface="Calibri" panose="020F0502020204030204"/>
              </a:rPr>
              <a:t>Be curious, not judgemental</a:t>
            </a:r>
          </a:p>
        </p:txBody>
      </p:sp>
      <p:sp>
        <p:nvSpPr>
          <p:cNvPr id="2" name="TextBox 1">
            <a:extLst>
              <a:ext uri="{FF2B5EF4-FFF2-40B4-BE49-F238E27FC236}">
                <a16:creationId xmlns:a16="http://schemas.microsoft.com/office/drawing/2014/main" id="{83113D05-CB56-1243-B09C-F55115C73C3E}"/>
              </a:ext>
            </a:extLst>
          </p:cNvPr>
          <p:cNvSpPr txBox="1"/>
          <p:nvPr/>
        </p:nvSpPr>
        <p:spPr>
          <a:xfrm>
            <a:off x="365760" y="1164537"/>
            <a:ext cx="3721608" cy="2400657"/>
          </a:xfrm>
          <a:prstGeom prst="rect">
            <a:avLst/>
          </a:prstGeom>
          <a:noFill/>
        </p:spPr>
        <p:txBody>
          <a:bodyPr wrap="square" rtlCol="0">
            <a:spAutoFit/>
          </a:bodyPr>
          <a:lstStyle/>
          <a:p>
            <a:pPr defTabSz="685800" fontAlgn="auto">
              <a:spcBef>
                <a:spcPts val="0"/>
              </a:spcBef>
              <a:spcAft>
                <a:spcPts val="0"/>
              </a:spcAft>
            </a:pPr>
            <a:r>
              <a:rPr lang="en-US" sz="2100" b="1" dirty="0">
                <a:solidFill>
                  <a:prstClr val="black"/>
                </a:solidFill>
                <a:latin typeface="Calibri" panose="020F0502020204030204"/>
              </a:rPr>
              <a:t>Yearly programme of activities:</a:t>
            </a:r>
          </a:p>
          <a:p>
            <a:pPr defTabSz="685800" fontAlgn="auto">
              <a:spcBef>
                <a:spcPts val="0"/>
              </a:spcBef>
              <a:spcAft>
                <a:spcPts val="0"/>
              </a:spcAft>
            </a:pPr>
            <a:endParaRPr lang="en-US" sz="2100" b="1" dirty="0">
              <a:solidFill>
                <a:prstClr val="black"/>
              </a:solidFill>
              <a:latin typeface="Calibri" panose="020F0502020204030204"/>
            </a:endParaRPr>
          </a:p>
          <a:p>
            <a:pPr marL="257175" indent="-257175" defTabSz="685800" fontAlgn="auto">
              <a:spcBef>
                <a:spcPts val="0"/>
              </a:spcBef>
              <a:spcAft>
                <a:spcPts val="0"/>
              </a:spcAft>
              <a:buFont typeface="Arial" charset="0"/>
              <a:buChar char="•"/>
            </a:pPr>
            <a:r>
              <a:rPr lang="en-US" dirty="0">
                <a:solidFill>
                  <a:prstClr val="black"/>
                </a:solidFill>
                <a:latin typeface="Calibri" panose="020F0502020204030204"/>
              </a:rPr>
              <a:t>Summer Camp </a:t>
            </a:r>
          </a:p>
          <a:p>
            <a:pPr marL="257175" indent="-257175" defTabSz="685800" fontAlgn="auto">
              <a:spcBef>
                <a:spcPts val="0"/>
              </a:spcBef>
              <a:spcAft>
                <a:spcPts val="0"/>
              </a:spcAft>
              <a:buFont typeface="Arial" charset="0"/>
              <a:buChar char="•"/>
            </a:pPr>
            <a:r>
              <a:rPr lang="en-US" dirty="0">
                <a:solidFill>
                  <a:prstClr val="black"/>
                </a:solidFill>
                <a:latin typeface="Calibri" panose="020F0502020204030204"/>
              </a:rPr>
              <a:t>Family weekends</a:t>
            </a:r>
          </a:p>
          <a:p>
            <a:pPr marL="257175" indent="-257175" defTabSz="685800" fontAlgn="auto">
              <a:spcBef>
                <a:spcPts val="0"/>
              </a:spcBef>
              <a:spcAft>
                <a:spcPts val="0"/>
              </a:spcAft>
              <a:buFont typeface="Arial" charset="0"/>
              <a:buChar char="•"/>
            </a:pPr>
            <a:r>
              <a:rPr lang="en-US" dirty="0">
                <a:solidFill>
                  <a:prstClr val="black"/>
                </a:solidFill>
                <a:latin typeface="Calibri" panose="020F0502020204030204"/>
              </a:rPr>
              <a:t>Family fun days </a:t>
            </a:r>
          </a:p>
          <a:p>
            <a:pPr marL="257175" indent="-257175" defTabSz="685800" fontAlgn="auto">
              <a:spcBef>
                <a:spcPts val="0"/>
              </a:spcBef>
              <a:spcAft>
                <a:spcPts val="0"/>
              </a:spcAft>
              <a:buFont typeface="Arial" charset="0"/>
              <a:buChar char="•"/>
            </a:pPr>
            <a:r>
              <a:rPr lang="en-US" dirty="0">
                <a:solidFill>
                  <a:prstClr val="black"/>
                </a:solidFill>
                <a:latin typeface="Calibri" panose="020F0502020204030204"/>
              </a:rPr>
              <a:t>Zoom Quiz nights </a:t>
            </a:r>
          </a:p>
          <a:p>
            <a:pPr marL="257175" indent="-257175" defTabSz="685800" fontAlgn="auto">
              <a:spcBef>
                <a:spcPts val="0"/>
              </a:spcBef>
              <a:spcAft>
                <a:spcPts val="0"/>
              </a:spcAft>
              <a:buFont typeface="Arial" charset="0"/>
              <a:buChar char="•"/>
            </a:pPr>
            <a:r>
              <a:rPr lang="en-US" dirty="0">
                <a:solidFill>
                  <a:prstClr val="black"/>
                </a:solidFill>
                <a:latin typeface="Calibri" panose="020F0502020204030204"/>
              </a:rPr>
              <a:t>Virtual Family Day </a:t>
            </a:r>
          </a:p>
          <a:p>
            <a:pPr marL="257175" indent="-257175" defTabSz="685800" fontAlgn="auto">
              <a:spcBef>
                <a:spcPts val="0"/>
              </a:spcBef>
              <a:spcAft>
                <a:spcPts val="0"/>
              </a:spcAft>
              <a:buFont typeface="Arial" charset="0"/>
              <a:buChar char="•"/>
            </a:pPr>
            <a:r>
              <a:rPr lang="en-US" dirty="0">
                <a:solidFill>
                  <a:prstClr val="black"/>
                </a:solidFill>
                <a:latin typeface="Calibri" panose="020F0502020204030204"/>
              </a:rPr>
              <a:t>Raising Awareness- Campaign </a:t>
            </a:r>
          </a:p>
        </p:txBody>
      </p:sp>
      <p:sp>
        <p:nvSpPr>
          <p:cNvPr id="3" name="Slide Number Placeholder 2">
            <a:extLst>
              <a:ext uri="{FF2B5EF4-FFF2-40B4-BE49-F238E27FC236}">
                <a16:creationId xmlns:a16="http://schemas.microsoft.com/office/drawing/2014/main" id="{B6471598-DF3E-3241-AD1C-9E9A343B88A4}"/>
              </a:ext>
            </a:extLst>
          </p:cNvPr>
          <p:cNvSpPr>
            <a:spLocks noGrp="1"/>
          </p:cNvSpPr>
          <p:nvPr>
            <p:ph type="sldNum" sz="quarter" idx="12"/>
          </p:nvPr>
        </p:nvSpPr>
        <p:spPr/>
        <p:txBody>
          <a:bodyPr/>
          <a:lstStyle/>
          <a:p>
            <a:pPr defTabSz="685800" fontAlgn="auto">
              <a:spcBef>
                <a:spcPts val="0"/>
              </a:spcBef>
              <a:spcAft>
                <a:spcPts val="0"/>
              </a:spcAft>
            </a:pPr>
            <a:fld id="{9E33D9D8-51EB-2C4C-8703-49E8B9D89F31}" type="slidenum">
              <a:rPr lang="en-US">
                <a:solidFill>
                  <a:prstClr val="black">
                    <a:tint val="75000"/>
                  </a:prstClr>
                </a:solidFill>
                <a:latin typeface="Calibri" panose="020F0502020204030204"/>
              </a:rPr>
              <a:pPr defTabSz="685800" fontAlgn="auto">
                <a:spcBef>
                  <a:spcPts val="0"/>
                </a:spcBef>
                <a:spcAft>
                  <a:spcPts val="0"/>
                </a:spcAft>
              </a:pPr>
              <a:t>35</a:t>
            </a:fld>
            <a:endParaRPr lang="en-US" dirty="0">
              <a:solidFill>
                <a:prstClr val="black">
                  <a:tint val="75000"/>
                </a:prstClr>
              </a:solidFill>
              <a:latin typeface="Calibri" panose="020F0502020204030204"/>
            </a:endParaRPr>
          </a:p>
        </p:txBody>
      </p:sp>
      <p:pic>
        <p:nvPicPr>
          <p:cNvPr id="12" name="Picture 11" descr="A group of people posing for the camera&#10;&#10;Description automatically generated">
            <a:extLst>
              <a:ext uri="{FF2B5EF4-FFF2-40B4-BE49-F238E27FC236}">
                <a16:creationId xmlns:a16="http://schemas.microsoft.com/office/drawing/2014/main" id="{5BD7D074-2941-F048-BB4B-C39B08EEEC4C}"/>
              </a:ext>
            </a:extLst>
          </p:cNvPr>
          <p:cNvPicPr>
            <a:picLocks noChangeAspect="1"/>
          </p:cNvPicPr>
          <p:nvPr/>
        </p:nvPicPr>
        <p:blipFill>
          <a:blip r:embed="rId4"/>
          <a:stretch>
            <a:fillRect/>
          </a:stretch>
        </p:blipFill>
        <p:spPr>
          <a:xfrm>
            <a:off x="472704" y="3853218"/>
            <a:ext cx="2608953" cy="1754374"/>
          </a:xfrm>
          <a:prstGeom prst="rect">
            <a:avLst/>
          </a:prstGeom>
        </p:spPr>
      </p:pic>
      <p:pic>
        <p:nvPicPr>
          <p:cNvPr id="14" name="Picture 13" descr="families wkend-6.jpeg">
            <a:extLst>
              <a:ext uri="{FF2B5EF4-FFF2-40B4-BE49-F238E27FC236}">
                <a16:creationId xmlns:a16="http://schemas.microsoft.com/office/drawing/2014/main" id="{1F6ABB46-93AB-5145-90D7-FECB7E5FBD4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39329" y="3976382"/>
            <a:ext cx="2538526" cy="1816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1" descr="P101007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47637" y="2975896"/>
            <a:ext cx="1837135" cy="1607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A group of people riding on the back of a boat&#10;&#10;Description automatically generated">
            <a:extLst>
              <a:ext uri="{FF2B5EF4-FFF2-40B4-BE49-F238E27FC236}">
                <a16:creationId xmlns:a16="http://schemas.microsoft.com/office/drawing/2014/main" id="{F70AD281-475B-364C-982B-5415C9783271}"/>
              </a:ext>
            </a:extLst>
          </p:cNvPr>
          <p:cNvPicPr>
            <a:picLocks noChangeAspect="1"/>
          </p:cNvPicPr>
          <p:nvPr/>
        </p:nvPicPr>
        <p:blipFill>
          <a:blip r:embed="rId7"/>
          <a:stretch>
            <a:fillRect/>
          </a:stretch>
        </p:blipFill>
        <p:spPr>
          <a:xfrm rot="209386">
            <a:off x="3724860" y="1700200"/>
            <a:ext cx="2672170" cy="1503095"/>
          </a:xfrm>
          <a:prstGeom prst="rect">
            <a:avLst/>
          </a:prstGeom>
        </p:spPr>
      </p:pic>
    </p:spTree>
    <p:extLst>
      <p:ext uri="{BB962C8B-B14F-4D97-AF65-F5344CB8AC3E}">
        <p14:creationId xmlns:p14="http://schemas.microsoft.com/office/powerpoint/2010/main" val="789563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7346C7-A3D1-3948-A045-A001C4E955C3}"/>
              </a:ext>
            </a:extLst>
          </p:cNvPr>
          <p:cNvPicPr>
            <a:picLocks noChangeAspect="1"/>
          </p:cNvPicPr>
          <p:nvPr/>
        </p:nvPicPr>
        <p:blipFill>
          <a:blip r:embed="rId3"/>
          <a:stretch>
            <a:fillRect/>
          </a:stretch>
        </p:blipFill>
        <p:spPr>
          <a:xfrm>
            <a:off x="7603435" y="859684"/>
            <a:ext cx="1540565" cy="1540565"/>
          </a:xfrm>
          <a:prstGeom prst="rect">
            <a:avLst/>
          </a:prstGeom>
        </p:spPr>
      </p:pic>
      <p:sp>
        <p:nvSpPr>
          <p:cNvPr id="8" name="Footer Placeholder 7">
            <a:extLst>
              <a:ext uri="{FF2B5EF4-FFF2-40B4-BE49-F238E27FC236}">
                <a16:creationId xmlns:a16="http://schemas.microsoft.com/office/drawing/2014/main" id="{79727088-96D8-2147-B829-695B8526EE5F}"/>
              </a:ext>
            </a:extLst>
          </p:cNvPr>
          <p:cNvSpPr>
            <a:spLocks noGrp="1"/>
          </p:cNvSpPr>
          <p:nvPr>
            <p:ph type="ftr" sz="quarter" idx="11"/>
          </p:nvPr>
        </p:nvSpPr>
        <p:spPr>
          <a:xfrm>
            <a:off x="3028950" y="5624513"/>
            <a:ext cx="3086100" cy="273844"/>
          </a:xfrm>
        </p:spPr>
        <p:txBody>
          <a:bodyPr/>
          <a:lstStyle/>
          <a:p>
            <a:pPr defTabSz="685800" fontAlgn="auto">
              <a:spcBef>
                <a:spcPts val="0"/>
              </a:spcBef>
              <a:spcAft>
                <a:spcPts val="0"/>
              </a:spcAft>
            </a:pPr>
            <a:r>
              <a:rPr lang="en-US" dirty="0">
                <a:solidFill>
                  <a:prstClr val="black">
                    <a:tint val="75000"/>
                  </a:prstClr>
                </a:solidFill>
                <a:latin typeface="Calibri" panose="020F0502020204030204"/>
              </a:rPr>
              <a:t>Be curious, not judgemental</a:t>
            </a:r>
          </a:p>
        </p:txBody>
      </p:sp>
      <p:sp>
        <p:nvSpPr>
          <p:cNvPr id="2" name="TextBox 1">
            <a:extLst>
              <a:ext uri="{FF2B5EF4-FFF2-40B4-BE49-F238E27FC236}">
                <a16:creationId xmlns:a16="http://schemas.microsoft.com/office/drawing/2014/main" id="{FB824071-C073-8C40-83A3-B0B4581E66CA}"/>
              </a:ext>
            </a:extLst>
          </p:cNvPr>
          <p:cNvSpPr txBox="1"/>
          <p:nvPr/>
        </p:nvSpPr>
        <p:spPr>
          <a:xfrm>
            <a:off x="517790" y="1216099"/>
            <a:ext cx="4186245" cy="484748"/>
          </a:xfrm>
          <a:prstGeom prst="rect">
            <a:avLst/>
          </a:prstGeom>
          <a:noFill/>
        </p:spPr>
        <p:txBody>
          <a:bodyPr wrap="square" lIns="68580" tIns="34290" rIns="68580" bIns="34290" rtlCol="0" anchor="t">
            <a:spAutoFit/>
          </a:bodyPr>
          <a:lstStyle/>
          <a:p>
            <a:pPr defTabSz="685800" fontAlgn="auto">
              <a:spcBef>
                <a:spcPts val="0"/>
              </a:spcBef>
              <a:spcAft>
                <a:spcPts val="0"/>
              </a:spcAft>
            </a:pPr>
            <a:r>
              <a:rPr lang="en-US" sz="2400" b="1" dirty="0">
                <a:solidFill>
                  <a:prstClr val="black"/>
                </a:solidFill>
                <a:latin typeface="Calibri" panose="020F0502020204030204"/>
              </a:rPr>
              <a:t>Prevention  Awareness</a:t>
            </a:r>
            <a:r>
              <a:rPr lang="en-US" sz="2700" dirty="0">
                <a:solidFill>
                  <a:prstClr val="black"/>
                </a:solidFill>
                <a:latin typeface="Calibri" panose="020F0502020204030204"/>
              </a:rPr>
              <a:t> </a:t>
            </a:r>
          </a:p>
        </p:txBody>
      </p:sp>
      <p:pic>
        <p:nvPicPr>
          <p:cNvPr id="4" name="Picture 3" descr="A close up of a sign&#10;&#10;Description automatically generated">
            <a:extLst>
              <a:ext uri="{FF2B5EF4-FFF2-40B4-BE49-F238E27FC236}">
                <a16:creationId xmlns:a16="http://schemas.microsoft.com/office/drawing/2014/main" id="{373E67CB-A6E3-C340-913C-5B58B636C976}"/>
              </a:ext>
            </a:extLst>
          </p:cNvPr>
          <p:cNvPicPr>
            <a:picLocks noChangeAspect="1"/>
          </p:cNvPicPr>
          <p:nvPr/>
        </p:nvPicPr>
        <p:blipFill>
          <a:blip r:embed="rId4"/>
          <a:stretch>
            <a:fillRect/>
          </a:stretch>
        </p:blipFill>
        <p:spPr>
          <a:xfrm>
            <a:off x="446731" y="1932138"/>
            <a:ext cx="1213850" cy="1214928"/>
          </a:xfrm>
          <a:prstGeom prst="rect">
            <a:avLst/>
          </a:prstGeom>
        </p:spPr>
      </p:pic>
      <p:pic>
        <p:nvPicPr>
          <p:cNvPr id="10" name="Picture 9" descr="A person posing for the camera&#10;&#10;Description automatically generated">
            <a:extLst>
              <a:ext uri="{FF2B5EF4-FFF2-40B4-BE49-F238E27FC236}">
                <a16:creationId xmlns:a16="http://schemas.microsoft.com/office/drawing/2014/main" id="{28D5E30C-0F4D-564E-86F4-1177D6CF79B0}"/>
              </a:ext>
            </a:extLst>
          </p:cNvPr>
          <p:cNvPicPr>
            <a:picLocks noChangeAspect="1"/>
          </p:cNvPicPr>
          <p:nvPr/>
        </p:nvPicPr>
        <p:blipFill>
          <a:blip r:embed="rId5"/>
          <a:stretch>
            <a:fillRect/>
          </a:stretch>
        </p:blipFill>
        <p:spPr>
          <a:xfrm>
            <a:off x="4915742" y="1113326"/>
            <a:ext cx="2058333" cy="2138474"/>
          </a:xfrm>
          <a:prstGeom prst="rect">
            <a:avLst/>
          </a:prstGeom>
        </p:spPr>
      </p:pic>
      <p:pic>
        <p:nvPicPr>
          <p:cNvPr id="12" name="Picture 11" descr="A picture containing indoor, person, small, floor&#10;&#10;Description automatically generated">
            <a:extLst>
              <a:ext uri="{FF2B5EF4-FFF2-40B4-BE49-F238E27FC236}">
                <a16:creationId xmlns:a16="http://schemas.microsoft.com/office/drawing/2014/main" id="{F409D221-0CE2-C94F-8E22-313EB55418A2}"/>
              </a:ext>
            </a:extLst>
          </p:cNvPr>
          <p:cNvPicPr>
            <a:picLocks noChangeAspect="1"/>
          </p:cNvPicPr>
          <p:nvPr/>
        </p:nvPicPr>
        <p:blipFill>
          <a:blip r:embed="rId6"/>
          <a:stretch>
            <a:fillRect/>
          </a:stretch>
        </p:blipFill>
        <p:spPr>
          <a:xfrm rot="21060000">
            <a:off x="330274" y="3524309"/>
            <a:ext cx="2529369" cy="1899490"/>
          </a:xfrm>
          <a:prstGeom prst="rect">
            <a:avLst/>
          </a:prstGeom>
        </p:spPr>
      </p:pic>
      <p:pic>
        <p:nvPicPr>
          <p:cNvPr id="16" name="Picture 15">
            <a:extLst>
              <a:ext uri="{FF2B5EF4-FFF2-40B4-BE49-F238E27FC236}">
                <a16:creationId xmlns:a16="http://schemas.microsoft.com/office/drawing/2014/main" id="{27691EEC-7155-5340-93AC-CE23F4F6E83F}"/>
              </a:ext>
            </a:extLst>
          </p:cNvPr>
          <p:cNvPicPr>
            <a:picLocks noChangeAspect="1"/>
          </p:cNvPicPr>
          <p:nvPr/>
        </p:nvPicPr>
        <p:blipFill>
          <a:blip r:embed="rId7"/>
          <a:stretch>
            <a:fillRect/>
          </a:stretch>
        </p:blipFill>
        <p:spPr>
          <a:xfrm>
            <a:off x="7451824" y="2239824"/>
            <a:ext cx="1509830" cy="3600502"/>
          </a:xfrm>
          <a:prstGeom prst="rect">
            <a:avLst/>
          </a:prstGeom>
        </p:spPr>
      </p:pic>
      <p:sp>
        <p:nvSpPr>
          <p:cNvPr id="3" name="Slide Number Placeholder 2">
            <a:extLst>
              <a:ext uri="{FF2B5EF4-FFF2-40B4-BE49-F238E27FC236}">
                <a16:creationId xmlns:a16="http://schemas.microsoft.com/office/drawing/2014/main" id="{D01EE3C8-D643-7C44-BD4C-4B5EB450474E}"/>
              </a:ext>
            </a:extLst>
          </p:cNvPr>
          <p:cNvSpPr>
            <a:spLocks noGrp="1"/>
          </p:cNvSpPr>
          <p:nvPr>
            <p:ph type="sldNum" sz="quarter" idx="12"/>
          </p:nvPr>
        </p:nvSpPr>
        <p:spPr/>
        <p:txBody>
          <a:bodyPr/>
          <a:lstStyle/>
          <a:p>
            <a:pPr defTabSz="685800" fontAlgn="auto">
              <a:spcBef>
                <a:spcPts val="0"/>
              </a:spcBef>
              <a:spcAft>
                <a:spcPts val="0"/>
              </a:spcAft>
            </a:pPr>
            <a:fld id="{9E33D9D8-51EB-2C4C-8703-49E8B9D89F31}" type="slidenum">
              <a:rPr lang="en-US">
                <a:solidFill>
                  <a:prstClr val="black">
                    <a:tint val="75000"/>
                  </a:prstClr>
                </a:solidFill>
                <a:latin typeface="Calibri" panose="020F0502020204030204"/>
              </a:rPr>
              <a:pPr defTabSz="685800" fontAlgn="auto">
                <a:spcBef>
                  <a:spcPts val="0"/>
                </a:spcBef>
                <a:spcAft>
                  <a:spcPts val="0"/>
                </a:spcAft>
              </a:pPr>
              <a:t>36</a:t>
            </a:fld>
            <a:endParaRPr lang="en-US" dirty="0">
              <a:solidFill>
                <a:prstClr val="black">
                  <a:tint val="75000"/>
                </a:prstClr>
              </a:solidFill>
              <a:latin typeface="Calibri" panose="020F0502020204030204"/>
            </a:endParaRPr>
          </a:p>
        </p:txBody>
      </p:sp>
      <p:pic>
        <p:nvPicPr>
          <p:cNvPr id="5" name="Picture 5">
            <a:extLst>
              <a:ext uri="{FF2B5EF4-FFF2-40B4-BE49-F238E27FC236}">
                <a16:creationId xmlns:a16="http://schemas.microsoft.com/office/drawing/2014/main" id="{ACFE8AEF-C0CC-43C5-AC66-F3667522E2DC}"/>
              </a:ext>
            </a:extLst>
          </p:cNvPr>
          <p:cNvPicPr>
            <a:picLocks noChangeAspect="1"/>
          </p:cNvPicPr>
          <p:nvPr/>
        </p:nvPicPr>
        <p:blipFill>
          <a:blip r:embed="rId8"/>
          <a:stretch>
            <a:fillRect/>
          </a:stretch>
        </p:blipFill>
        <p:spPr>
          <a:xfrm>
            <a:off x="5352640" y="3973156"/>
            <a:ext cx="1650945" cy="1414463"/>
          </a:xfrm>
          <a:prstGeom prst="rect">
            <a:avLst/>
          </a:prstGeom>
        </p:spPr>
      </p:pic>
      <p:pic>
        <p:nvPicPr>
          <p:cNvPr id="6" name="Picture 8" descr="Graphical user interface, text&#10;&#10;Description automatically generated">
            <a:extLst>
              <a:ext uri="{FF2B5EF4-FFF2-40B4-BE49-F238E27FC236}">
                <a16:creationId xmlns:a16="http://schemas.microsoft.com/office/drawing/2014/main" id="{12DAE0EC-DB08-4936-8FEF-B8905E55A1E6}"/>
              </a:ext>
            </a:extLst>
          </p:cNvPr>
          <p:cNvPicPr>
            <a:picLocks noChangeAspect="1"/>
          </p:cNvPicPr>
          <p:nvPr/>
        </p:nvPicPr>
        <p:blipFill>
          <a:blip r:embed="rId9"/>
          <a:stretch>
            <a:fillRect/>
          </a:stretch>
        </p:blipFill>
        <p:spPr>
          <a:xfrm>
            <a:off x="3329726" y="3431216"/>
            <a:ext cx="1656858" cy="2173179"/>
          </a:xfrm>
          <a:prstGeom prst="rect">
            <a:avLst/>
          </a:prstGeom>
        </p:spPr>
      </p:pic>
      <p:pic>
        <p:nvPicPr>
          <p:cNvPr id="9" name="Picture 10" descr="Graphical user interface, application, PowerPoint&#10;&#10;Description automatically generated">
            <a:extLst>
              <a:ext uri="{FF2B5EF4-FFF2-40B4-BE49-F238E27FC236}">
                <a16:creationId xmlns:a16="http://schemas.microsoft.com/office/drawing/2014/main" id="{8A7F8AE6-4375-452D-B42F-5B4A6D8DA667}"/>
              </a:ext>
            </a:extLst>
          </p:cNvPr>
          <p:cNvPicPr>
            <a:picLocks noChangeAspect="1"/>
          </p:cNvPicPr>
          <p:nvPr/>
        </p:nvPicPr>
        <p:blipFill>
          <a:blip r:embed="rId10"/>
          <a:stretch>
            <a:fillRect/>
          </a:stretch>
        </p:blipFill>
        <p:spPr>
          <a:xfrm>
            <a:off x="2536032" y="1928812"/>
            <a:ext cx="1687403" cy="1216901"/>
          </a:xfrm>
          <a:prstGeom prst="rect">
            <a:avLst/>
          </a:prstGeom>
        </p:spPr>
      </p:pic>
    </p:spTree>
    <p:extLst>
      <p:ext uri="{BB962C8B-B14F-4D97-AF65-F5344CB8AC3E}">
        <p14:creationId xmlns:p14="http://schemas.microsoft.com/office/powerpoint/2010/main" val="29734976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7346C7-A3D1-3948-A045-A001C4E955C3}"/>
              </a:ext>
            </a:extLst>
          </p:cNvPr>
          <p:cNvPicPr>
            <a:picLocks noChangeAspect="1"/>
          </p:cNvPicPr>
          <p:nvPr/>
        </p:nvPicPr>
        <p:blipFill>
          <a:blip r:embed="rId2"/>
          <a:stretch>
            <a:fillRect/>
          </a:stretch>
        </p:blipFill>
        <p:spPr>
          <a:xfrm>
            <a:off x="7603435" y="859684"/>
            <a:ext cx="1540565" cy="1540565"/>
          </a:xfrm>
          <a:prstGeom prst="rect">
            <a:avLst/>
          </a:prstGeom>
        </p:spPr>
      </p:pic>
      <p:sp>
        <p:nvSpPr>
          <p:cNvPr id="8" name="Footer Placeholder 7">
            <a:extLst>
              <a:ext uri="{FF2B5EF4-FFF2-40B4-BE49-F238E27FC236}">
                <a16:creationId xmlns:a16="http://schemas.microsoft.com/office/drawing/2014/main" id="{79727088-96D8-2147-B829-695B8526EE5F}"/>
              </a:ext>
            </a:extLst>
          </p:cNvPr>
          <p:cNvSpPr>
            <a:spLocks noGrp="1"/>
          </p:cNvSpPr>
          <p:nvPr>
            <p:ph type="ftr" sz="quarter" idx="11"/>
          </p:nvPr>
        </p:nvSpPr>
        <p:spPr>
          <a:xfrm>
            <a:off x="3028950" y="5624513"/>
            <a:ext cx="3086100" cy="273844"/>
          </a:xfrm>
        </p:spPr>
        <p:txBody>
          <a:bodyPr/>
          <a:lstStyle/>
          <a:p>
            <a:pPr defTabSz="685800" fontAlgn="auto">
              <a:spcBef>
                <a:spcPts val="0"/>
              </a:spcBef>
              <a:spcAft>
                <a:spcPts val="0"/>
              </a:spcAft>
            </a:pPr>
            <a:r>
              <a:rPr lang="en-US" dirty="0">
                <a:solidFill>
                  <a:prstClr val="black">
                    <a:tint val="75000"/>
                  </a:prstClr>
                </a:solidFill>
                <a:latin typeface="Calibri" panose="020F0502020204030204"/>
              </a:rPr>
              <a:t>Be curious, not judgemental</a:t>
            </a:r>
          </a:p>
        </p:txBody>
      </p:sp>
      <p:sp>
        <p:nvSpPr>
          <p:cNvPr id="2" name="Rectangle 1">
            <a:extLst>
              <a:ext uri="{FF2B5EF4-FFF2-40B4-BE49-F238E27FC236}">
                <a16:creationId xmlns:a16="http://schemas.microsoft.com/office/drawing/2014/main" id="{F7AAEE34-ECDE-A74F-9BD2-ED5917E5345D}"/>
              </a:ext>
            </a:extLst>
          </p:cNvPr>
          <p:cNvSpPr/>
          <p:nvPr/>
        </p:nvSpPr>
        <p:spPr>
          <a:xfrm>
            <a:off x="252663" y="1041590"/>
            <a:ext cx="6888230" cy="1223412"/>
          </a:xfrm>
          <a:prstGeom prst="rect">
            <a:avLst/>
          </a:prstGeom>
        </p:spPr>
        <p:txBody>
          <a:bodyPr wrap="square" lIns="68580" tIns="34290" rIns="68580" bIns="34290" anchor="t">
            <a:spAutoFit/>
          </a:bodyPr>
          <a:lstStyle/>
          <a:p>
            <a:pPr defTabSz="685800" fontAlgn="auto">
              <a:spcBef>
                <a:spcPts val="0"/>
              </a:spcBef>
              <a:spcAft>
                <a:spcPts val="0"/>
              </a:spcAft>
            </a:pPr>
            <a:r>
              <a:rPr lang="en-GB" sz="3300" b="1" dirty="0">
                <a:solidFill>
                  <a:srgbClr val="333333"/>
                </a:solidFill>
                <a:latin typeface="Calibri" panose="020F0502020204030204"/>
              </a:rPr>
              <a:t>Members last say </a:t>
            </a:r>
            <a:r>
              <a:rPr lang="mr-IN" sz="3300" b="1" dirty="0">
                <a:solidFill>
                  <a:srgbClr val="333333"/>
                </a:solidFill>
                <a:latin typeface="Calibri" panose="020F0502020204030204"/>
              </a:rPr>
              <a:t>…</a:t>
            </a:r>
            <a:endParaRPr lang="en-GB" sz="3300" b="1" dirty="0">
              <a:solidFill>
                <a:srgbClr val="333333"/>
              </a:solidFill>
              <a:latin typeface="Calibri" panose="020F0502020204030204"/>
              <a:cs typeface="Calibri"/>
            </a:endParaRPr>
          </a:p>
          <a:p>
            <a:pPr defTabSz="685800" fontAlgn="auto">
              <a:spcBef>
                <a:spcPts val="0"/>
              </a:spcBef>
              <a:spcAft>
                <a:spcPts val="0"/>
              </a:spcAft>
            </a:pPr>
            <a:endParaRPr lang="en-GB" sz="2100" dirty="0">
              <a:solidFill>
                <a:srgbClr val="333333"/>
              </a:solidFill>
              <a:latin typeface="Calibri" panose="020F0502020204030204"/>
            </a:endParaRPr>
          </a:p>
          <a:p>
            <a:pPr marL="342900" indent="-342900" defTabSz="685800" fontAlgn="auto">
              <a:spcBef>
                <a:spcPts val="0"/>
              </a:spcBef>
              <a:spcAft>
                <a:spcPts val="0"/>
              </a:spcAft>
              <a:buFont typeface="Arial" panose="020B0604020202020204" pitchFamily="34" charset="0"/>
              <a:buChar char="•"/>
            </a:pPr>
            <a:endParaRPr lang="en-GB" sz="2100" dirty="0">
              <a:solidFill>
                <a:srgbClr val="333333"/>
              </a:solidFill>
              <a:latin typeface="Calibri" panose="020F0502020204030204"/>
            </a:endParaRPr>
          </a:p>
        </p:txBody>
      </p:sp>
      <p:sp>
        <p:nvSpPr>
          <p:cNvPr id="3" name="Slide Number Placeholder 2">
            <a:extLst>
              <a:ext uri="{FF2B5EF4-FFF2-40B4-BE49-F238E27FC236}">
                <a16:creationId xmlns:a16="http://schemas.microsoft.com/office/drawing/2014/main" id="{B2BA47DC-FE49-3A47-93BC-D35DF095FC18}"/>
              </a:ext>
            </a:extLst>
          </p:cNvPr>
          <p:cNvSpPr>
            <a:spLocks noGrp="1"/>
          </p:cNvSpPr>
          <p:nvPr>
            <p:ph type="sldNum" sz="quarter" idx="12"/>
          </p:nvPr>
        </p:nvSpPr>
        <p:spPr/>
        <p:txBody>
          <a:bodyPr/>
          <a:lstStyle/>
          <a:p>
            <a:pPr defTabSz="685800" fontAlgn="auto">
              <a:spcBef>
                <a:spcPts val="0"/>
              </a:spcBef>
              <a:spcAft>
                <a:spcPts val="0"/>
              </a:spcAft>
            </a:pPr>
            <a:fld id="{9E33D9D8-51EB-2C4C-8703-49E8B9D89F31}" type="slidenum">
              <a:rPr lang="en-US">
                <a:solidFill>
                  <a:prstClr val="black">
                    <a:tint val="75000"/>
                  </a:prstClr>
                </a:solidFill>
                <a:latin typeface="Calibri" panose="020F0502020204030204"/>
              </a:rPr>
              <a:pPr defTabSz="685800" fontAlgn="auto">
                <a:spcBef>
                  <a:spcPts val="0"/>
                </a:spcBef>
                <a:spcAft>
                  <a:spcPts val="0"/>
                </a:spcAft>
              </a:pPr>
              <a:t>37</a:t>
            </a:fld>
            <a:endParaRPr lang="en-US" dirty="0">
              <a:solidFill>
                <a:prstClr val="black">
                  <a:tint val="75000"/>
                </a:prstClr>
              </a:solidFill>
              <a:latin typeface="Calibri" panose="020F0502020204030204"/>
            </a:endParaRPr>
          </a:p>
        </p:txBody>
      </p:sp>
      <p:pic>
        <p:nvPicPr>
          <p:cNvPr id="4" name="Picture 4" descr="Text, letter&#10;&#10;Description automatically generated">
            <a:extLst>
              <a:ext uri="{FF2B5EF4-FFF2-40B4-BE49-F238E27FC236}">
                <a16:creationId xmlns:a16="http://schemas.microsoft.com/office/drawing/2014/main" id="{BDCF7852-7A9C-44F0-80F9-F923CDD6DBDC}"/>
              </a:ext>
            </a:extLst>
          </p:cNvPr>
          <p:cNvPicPr>
            <a:picLocks noChangeAspect="1"/>
          </p:cNvPicPr>
          <p:nvPr/>
        </p:nvPicPr>
        <p:blipFill>
          <a:blip r:embed="rId3"/>
          <a:stretch>
            <a:fillRect/>
          </a:stretch>
        </p:blipFill>
        <p:spPr>
          <a:xfrm>
            <a:off x="159750" y="2401778"/>
            <a:ext cx="3818949" cy="2951105"/>
          </a:xfrm>
          <a:prstGeom prst="rect">
            <a:avLst/>
          </a:prstGeom>
        </p:spPr>
      </p:pic>
      <p:pic>
        <p:nvPicPr>
          <p:cNvPr id="5" name="Picture 5" descr="A picture containing person, person, indoor&#10;&#10;Description automatically generated">
            <a:extLst>
              <a:ext uri="{FF2B5EF4-FFF2-40B4-BE49-F238E27FC236}">
                <a16:creationId xmlns:a16="http://schemas.microsoft.com/office/drawing/2014/main" id="{DDD0CA37-2AC5-4D29-9B7A-79F9BBED888E}"/>
              </a:ext>
            </a:extLst>
          </p:cNvPr>
          <p:cNvPicPr>
            <a:picLocks noChangeAspect="1"/>
          </p:cNvPicPr>
          <p:nvPr/>
        </p:nvPicPr>
        <p:blipFill>
          <a:blip r:embed="rId4"/>
          <a:stretch>
            <a:fillRect/>
          </a:stretch>
        </p:blipFill>
        <p:spPr>
          <a:xfrm>
            <a:off x="4901670" y="1596450"/>
            <a:ext cx="1778794" cy="1285875"/>
          </a:xfrm>
          <a:prstGeom prst="rect">
            <a:avLst/>
          </a:prstGeom>
        </p:spPr>
      </p:pic>
      <p:pic>
        <p:nvPicPr>
          <p:cNvPr id="6" name="Picture 9" descr="A group of people wearing helmets&#10;&#10;Description automatically generated">
            <a:extLst>
              <a:ext uri="{FF2B5EF4-FFF2-40B4-BE49-F238E27FC236}">
                <a16:creationId xmlns:a16="http://schemas.microsoft.com/office/drawing/2014/main" id="{322B356A-D0D4-4317-8C60-A42D331063C3}"/>
              </a:ext>
            </a:extLst>
          </p:cNvPr>
          <p:cNvPicPr>
            <a:picLocks noChangeAspect="1"/>
          </p:cNvPicPr>
          <p:nvPr/>
        </p:nvPicPr>
        <p:blipFill>
          <a:blip r:embed="rId5"/>
          <a:stretch>
            <a:fillRect/>
          </a:stretch>
        </p:blipFill>
        <p:spPr>
          <a:xfrm>
            <a:off x="6000017" y="3176783"/>
            <a:ext cx="2664468" cy="1965653"/>
          </a:xfrm>
          <a:prstGeom prst="rect">
            <a:avLst/>
          </a:prstGeom>
        </p:spPr>
      </p:pic>
    </p:spTree>
    <p:extLst>
      <p:ext uri="{BB962C8B-B14F-4D97-AF65-F5344CB8AC3E}">
        <p14:creationId xmlns:p14="http://schemas.microsoft.com/office/powerpoint/2010/main" val="2834018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32350" y="1064367"/>
            <a:ext cx="7168940" cy="646331"/>
          </a:xfrm>
          <a:prstGeom prst="rect">
            <a:avLst/>
          </a:prstGeom>
          <a:noFill/>
        </p:spPr>
        <p:txBody>
          <a:bodyPr wrap="square" rtlCol="0">
            <a:spAutoFit/>
          </a:bodyPr>
          <a:lstStyle/>
          <a:p>
            <a:pPr algn="ctr" defTabSz="457200" fontAlgn="auto">
              <a:spcBef>
                <a:spcPts val="0"/>
              </a:spcBef>
              <a:spcAft>
                <a:spcPts val="0"/>
              </a:spcAft>
            </a:pPr>
            <a:r>
              <a:rPr lang="en-US" sz="3600" b="1" dirty="0">
                <a:solidFill>
                  <a:srgbClr val="595959"/>
                </a:solidFill>
                <a:latin typeface="Arial"/>
                <a:cs typeface="Arial"/>
              </a:rPr>
              <a:t> </a:t>
            </a:r>
          </a:p>
        </p:txBody>
      </p:sp>
      <p:sp>
        <p:nvSpPr>
          <p:cNvPr id="2" name="TextBox 1">
            <a:extLst>
              <a:ext uri="{FF2B5EF4-FFF2-40B4-BE49-F238E27FC236}">
                <a16:creationId xmlns:a16="http://schemas.microsoft.com/office/drawing/2014/main" id="{10E9BE91-DF79-4DD3-9A3E-029717898026}"/>
              </a:ext>
            </a:extLst>
          </p:cNvPr>
          <p:cNvSpPr txBox="1"/>
          <p:nvPr/>
        </p:nvSpPr>
        <p:spPr>
          <a:xfrm>
            <a:off x="1229710" y="1882010"/>
            <a:ext cx="6660931" cy="1384995"/>
          </a:xfrm>
          <a:prstGeom prst="rect">
            <a:avLst/>
          </a:prstGeom>
          <a:noFill/>
        </p:spPr>
        <p:txBody>
          <a:bodyPr wrap="square" rtlCol="0">
            <a:spAutoFit/>
          </a:bodyPr>
          <a:lstStyle/>
          <a:p>
            <a:pPr defTabSz="457200" fontAlgn="auto">
              <a:spcBef>
                <a:spcPts val="0"/>
              </a:spcBef>
              <a:spcAft>
                <a:spcPts val="0"/>
              </a:spcAft>
            </a:pPr>
            <a:r>
              <a:rPr lang="en-GB" sz="2800" dirty="0">
                <a:solidFill>
                  <a:prstClr val="black"/>
                </a:solidFill>
                <a:latin typeface="Arial" panose="020B0604020202020204" pitchFamily="34" charset="0"/>
                <a:cs typeface="Arial" panose="020B0604020202020204" pitchFamily="34" charset="0"/>
              </a:rPr>
              <a:t> </a:t>
            </a:r>
          </a:p>
          <a:p>
            <a:pPr defTabSz="457200" fontAlgn="auto">
              <a:spcBef>
                <a:spcPts val="0"/>
              </a:spcBef>
              <a:spcAft>
                <a:spcPts val="0"/>
              </a:spcAft>
            </a:pPr>
            <a:endParaRPr lang="en-GB" sz="2800" dirty="0">
              <a:solidFill>
                <a:prstClr val="black"/>
              </a:solidFill>
              <a:latin typeface="Arial" panose="020B0604020202020204" pitchFamily="34" charset="0"/>
              <a:cs typeface="Arial" panose="020B0604020202020204" pitchFamily="34" charset="0"/>
            </a:endParaRPr>
          </a:p>
          <a:p>
            <a:pPr defTabSz="457200" fontAlgn="auto">
              <a:spcBef>
                <a:spcPts val="0"/>
              </a:spcBef>
              <a:spcAft>
                <a:spcPts val="0"/>
              </a:spcAft>
            </a:pPr>
            <a:endParaRPr lang="en-GB" sz="2800" dirty="0">
              <a:solidFill>
                <a:prstClr val="black"/>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B4CEB926-6C6D-44BF-9C3D-10936B5E57F4}"/>
              </a:ext>
            </a:extLst>
          </p:cNvPr>
          <p:cNvPicPr>
            <a:picLocks noChangeAspect="1"/>
          </p:cNvPicPr>
          <p:nvPr/>
        </p:nvPicPr>
        <p:blipFill>
          <a:blip r:embed="rId3"/>
          <a:stretch>
            <a:fillRect/>
          </a:stretch>
        </p:blipFill>
        <p:spPr>
          <a:xfrm>
            <a:off x="255580" y="1117706"/>
            <a:ext cx="4857524" cy="3917890"/>
          </a:xfrm>
          <a:prstGeom prst="rect">
            <a:avLst/>
          </a:prstGeom>
        </p:spPr>
      </p:pic>
      <p:sp>
        <p:nvSpPr>
          <p:cNvPr id="4" name="TextBox 3">
            <a:extLst>
              <a:ext uri="{FF2B5EF4-FFF2-40B4-BE49-F238E27FC236}">
                <a16:creationId xmlns:a16="http://schemas.microsoft.com/office/drawing/2014/main" id="{24ACDB96-7AD1-4178-9002-72E01CFF761C}"/>
              </a:ext>
            </a:extLst>
          </p:cNvPr>
          <p:cNvSpPr txBox="1"/>
          <p:nvPr/>
        </p:nvSpPr>
        <p:spPr>
          <a:xfrm>
            <a:off x="5306569" y="2359951"/>
            <a:ext cx="3637449" cy="1200329"/>
          </a:xfrm>
          <a:prstGeom prst="rect">
            <a:avLst/>
          </a:prstGeom>
          <a:noFill/>
        </p:spPr>
        <p:txBody>
          <a:bodyPr wrap="square" rtlCol="0">
            <a:spAutoFit/>
          </a:bodyPr>
          <a:lstStyle/>
          <a:p>
            <a:pPr algn="just" defTabSz="457200" fontAlgn="auto">
              <a:spcBef>
                <a:spcPts val="0"/>
              </a:spcBef>
              <a:spcAft>
                <a:spcPts val="0"/>
              </a:spcAft>
            </a:pPr>
            <a:r>
              <a:rPr lang="en-GB" sz="2400" dirty="0">
                <a:solidFill>
                  <a:prstClr val="black"/>
                </a:solidFill>
                <a:latin typeface="Arial" panose="020B0604020202020204" pitchFamily="34" charset="0"/>
                <a:cs typeface="Arial" panose="020B0604020202020204" pitchFamily="34" charset="0"/>
              </a:rPr>
              <a:t>How can you help to reduce fire casualties and fatalities? </a:t>
            </a:r>
          </a:p>
        </p:txBody>
      </p:sp>
    </p:spTree>
    <p:extLst>
      <p:ext uri="{BB962C8B-B14F-4D97-AF65-F5344CB8AC3E}">
        <p14:creationId xmlns:p14="http://schemas.microsoft.com/office/powerpoint/2010/main" val="214082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932350" y="1018647"/>
            <a:ext cx="7168940" cy="646331"/>
          </a:xfrm>
          <a:prstGeom prst="rect">
            <a:avLst/>
          </a:prstGeom>
          <a:noFill/>
        </p:spPr>
        <p:txBody>
          <a:bodyPr wrap="square" rtlCol="0">
            <a:spAutoFit/>
          </a:bodyPr>
          <a:lstStyle/>
          <a:p>
            <a:pPr algn="ctr" defTabSz="457200" fontAlgn="auto">
              <a:spcBef>
                <a:spcPts val="0"/>
              </a:spcBef>
              <a:spcAft>
                <a:spcPts val="0"/>
              </a:spcAft>
            </a:pPr>
            <a:r>
              <a:rPr lang="en-US" sz="3600" b="1" dirty="0">
                <a:solidFill>
                  <a:srgbClr val="595959"/>
                </a:solidFill>
                <a:latin typeface="Arial"/>
                <a:cs typeface="Arial"/>
              </a:rPr>
              <a:t> </a:t>
            </a:r>
          </a:p>
        </p:txBody>
      </p:sp>
      <p:sp>
        <p:nvSpPr>
          <p:cNvPr id="2" name="TextBox 1">
            <a:extLst>
              <a:ext uri="{FF2B5EF4-FFF2-40B4-BE49-F238E27FC236}">
                <a16:creationId xmlns:a16="http://schemas.microsoft.com/office/drawing/2014/main" id="{10E9BE91-DF79-4DD3-9A3E-029717898026}"/>
              </a:ext>
            </a:extLst>
          </p:cNvPr>
          <p:cNvSpPr txBox="1"/>
          <p:nvPr/>
        </p:nvSpPr>
        <p:spPr>
          <a:xfrm>
            <a:off x="494905" y="905623"/>
            <a:ext cx="7845711" cy="461665"/>
          </a:xfrm>
          <a:prstGeom prst="rect">
            <a:avLst/>
          </a:prstGeom>
          <a:noFill/>
        </p:spPr>
        <p:txBody>
          <a:bodyPr wrap="square" rtlCol="0">
            <a:spAutoFit/>
          </a:bodyPr>
          <a:lstStyle/>
          <a:p>
            <a:pPr algn="ctr" defTabSz="457200" fontAlgn="auto">
              <a:spcBef>
                <a:spcPts val="0"/>
              </a:spcBef>
              <a:spcAft>
                <a:spcPts val="0"/>
              </a:spcAft>
            </a:pPr>
            <a:r>
              <a:rPr lang="en-GB" sz="2400" b="1" dirty="0">
                <a:solidFill>
                  <a:prstClr val="black"/>
                </a:solidFill>
                <a:latin typeface="Arial" panose="020B0604020202020204" pitchFamily="34" charset="0"/>
                <a:cs typeface="Arial" panose="020B0604020202020204" pitchFamily="34" charset="0"/>
              </a:rPr>
              <a:t>Working Together for a Safer Scotland</a:t>
            </a:r>
          </a:p>
        </p:txBody>
      </p:sp>
      <p:pic>
        <p:nvPicPr>
          <p:cNvPr id="3" name="Picture 2">
            <a:extLst>
              <a:ext uri="{FF2B5EF4-FFF2-40B4-BE49-F238E27FC236}">
                <a16:creationId xmlns:a16="http://schemas.microsoft.com/office/drawing/2014/main" id="{4FF9F5AD-60F4-4E2F-82AA-0E84614A9FB3}"/>
              </a:ext>
            </a:extLst>
          </p:cNvPr>
          <p:cNvPicPr>
            <a:picLocks noChangeAspect="1"/>
          </p:cNvPicPr>
          <p:nvPr/>
        </p:nvPicPr>
        <p:blipFill>
          <a:blip r:embed="rId3"/>
          <a:stretch>
            <a:fillRect/>
          </a:stretch>
        </p:blipFill>
        <p:spPr>
          <a:xfrm>
            <a:off x="141254" y="1465035"/>
            <a:ext cx="3736622" cy="4218232"/>
          </a:xfrm>
          <a:prstGeom prst="rect">
            <a:avLst/>
          </a:prstGeom>
        </p:spPr>
      </p:pic>
      <p:sp>
        <p:nvSpPr>
          <p:cNvPr id="4" name="TextBox 3">
            <a:extLst>
              <a:ext uri="{FF2B5EF4-FFF2-40B4-BE49-F238E27FC236}">
                <a16:creationId xmlns:a16="http://schemas.microsoft.com/office/drawing/2014/main" id="{16E56DC6-320B-4EEE-8EFC-6764A5C8D557}"/>
              </a:ext>
            </a:extLst>
          </p:cNvPr>
          <p:cNvSpPr txBox="1"/>
          <p:nvPr/>
        </p:nvSpPr>
        <p:spPr>
          <a:xfrm>
            <a:off x="4117201" y="1427411"/>
            <a:ext cx="4869180" cy="4293483"/>
          </a:xfrm>
          <a:prstGeom prst="rect">
            <a:avLst/>
          </a:prstGeom>
          <a:noFill/>
        </p:spPr>
        <p:txBody>
          <a:bodyPr wrap="square" rtlCol="0">
            <a:spAutoFit/>
          </a:bodyPr>
          <a:lstStyle/>
          <a:p>
            <a:pPr algn="just" defTabSz="457200" fontAlgn="auto">
              <a:spcBef>
                <a:spcPts val="0"/>
              </a:spcBef>
              <a:spcAft>
                <a:spcPts val="0"/>
              </a:spcAft>
            </a:pPr>
            <a:r>
              <a:rPr lang="en-GB" sz="1700" b="1" dirty="0">
                <a:solidFill>
                  <a:prstClr val="black"/>
                </a:solidFill>
                <a:latin typeface="Arial" panose="020B0604020202020204" pitchFamily="34" charset="0"/>
                <a:cs typeface="Arial" panose="020B0604020202020204" pitchFamily="34" charset="0"/>
              </a:rPr>
              <a:t>Our Purpose - </a:t>
            </a:r>
            <a:r>
              <a:rPr lang="en-GB" sz="1700" dirty="0">
                <a:solidFill>
                  <a:prstClr val="black"/>
                </a:solidFill>
                <a:latin typeface="Arial" panose="020B0604020202020204" pitchFamily="34" charset="0"/>
                <a:cs typeface="Arial" panose="020B0604020202020204" pitchFamily="34" charset="0"/>
              </a:rPr>
              <a:t>To work in partnership with communities and others in the public, private and third sectors, on prevention, protection and response, to improve the safety and well-being of people throughout Scotland</a:t>
            </a:r>
          </a:p>
          <a:p>
            <a:pPr algn="just" defTabSz="457200" fontAlgn="auto">
              <a:spcBef>
                <a:spcPts val="0"/>
              </a:spcBef>
              <a:spcAft>
                <a:spcPts val="0"/>
              </a:spcAft>
            </a:pPr>
            <a:endParaRPr lang="en-GB" sz="1700" dirty="0">
              <a:solidFill>
                <a:prstClr val="black"/>
              </a:solidFill>
              <a:latin typeface="Arial" panose="020B0604020202020204" pitchFamily="34" charset="0"/>
              <a:cs typeface="Arial" panose="020B0604020202020204" pitchFamily="34" charset="0"/>
            </a:endParaRPr>
          </a:p>
          <a:p>
            <a:pPr algn="just" defTabSz="457200" fontAlgn="auto">
              <a:spcBef>
                <a:spcPts val="0"/>
              </a:spcBef>
              <a:spcAft>
                <a:spcPts val="0"/>
              </a:spcAft>
            </a:pPr>
            <a:r>
              <a:rPr lang="en-GB" sz="1700" b="1" dirty="0">
                <a:solidFill>
                  <a:prstClr val="black"/>
                </a:solidFill>
                <a:latin typeface="Arial" panose="020B0604020202020204" pitchFamily="34" charset="0"/>
                <a:cs typeface="Arial" panose="020B0604020202020204" pitchFamily="34" charset="0"/>
              </a:rPr>
              <a:t>Prevention</a:t>
            </a:r>
            <a:r>
              <a:rPr lang="en-GB" sz="1700" dirty="0">
                <a:solidFill>
                  <a:prstClr val="black"/>
                </a:solidFill>
                <a:latin typeface="Arial" panose="020B0604020202020204" pitchFamily="34" charset="0"/>
                <a:cs typeface="Arial" panose="020B0604020202020204" pitchFamily="34" charset="0"/>
              </a:rPr>
              <a:t> - Our collaborative and targeted prevention and protection activities improve community safety and wellbeing, and support sustainable economic growth</a:t>
            </a:r>
          </a:p>
          <a:p>
            <a:pPr algn="just" defTabSz="457200" fontAlgn="auto">
              <a:spcBef>
                <a:spcPts val="0"/>
              </a:spcBef>
              <a:spcAft>
                <a:spcPts val="0"/>
              </a:spcAft>
            </a:pPr>
            <a:endParaRPr lang="en-GB" sz="1700" dirty="0">
              <a:solidFill>
                <a:prstClr val="black"/>
              </a:solidFill>
              <a:latin typeface="Arial" panose="020B0604020202020204" pitchFamily="34" charset="0"/>
              <a:cs typeface="Arial" panose="020B0604020202020204" pitchFamily="34" charset="0"/>
            </a:endParaRPr>
          </a:p>
          <a:p>
            <a:pPr algn="just" defTabSz="457200" fontAlgn="auto">
              <a:spcBef>
                <a:spcPts val="0"/>
              </a:spcBef>
              <a:spcAft>
                <a:spcPts val="0"/>
              </a:spcAft>
            </a:pPr>
            <a:r>
              <a:rPr lang="en-GB" sz="1700" b="1" dirty="0">
                <a:solidFill>
                  <a:prstClr val="black"/>
                </a:solidFill>
                <a:latin typeface="Arial" panose="020B0604020202020204" pitchFamily="34" charset="0"/>
                <a:cs typeface="Arial" panose="020B0604020202020204" pitchFamily="34" charset="0"/>
              </a:rPr>
              <a:t>Objective 1.1 - </a:t>
            </a:r>
            <a:r>
              <a:rPr lang="en-GB" sz="1700" dirty="0">
                <a:solidFill>
                  <a:prstClr val="black"/>
                </a:solidFill>
                <a:latin typeface="Arial" panose="020B0604020202020204" pitchFamily="34" charset="0"/>
                <a:cs typeface="Arial" panose="020B0604020202020204" pitchFamily="34" charset="0"/>
              </a:rPr>
              <a:t>We will work with our partners to ensure targeted prevention and early intervention are at the heart of what we do to enhance community safety and wellbeing</a:t>
            </a:r>
          </a:p>
          <a:p>
            <a:pPr algn="just" defTabSz="457200" fontAlgn="auto">
              <a:spcBef>
                <a:spcPts val="0"/>
              </a:spcBef>
              <a:spcAft>
                <a:spcPts val="0"/>
              </a:spcAft>
            </a:pPr>
            <a:endParaRPr lang="en-GB" dirty="0">
              <a:solidFill>
                <a:prstClr val="black"/>
              </a:solidFill>
              <a:latin typeface="Calibri"/>
            </a:endParaRPr>
          </a:p>
        </p:txBody>
      </p:sp>
      <p:sp>
        <p:nvSpPr>
          <p:cNvPr id="6" name="Rectangle 5">
            <a:extLst>
              <a:ext uri="{FF2B5EF4-FFF2-40B4-BE49-F238E27FC236}">
                <a16:creationId xmlns:a16="http://schemas.microsoft.com/office/drawing/2014/main" id="{D57988DD-35EA-4A11-8B4C-E56C25BFB8E0}"/>
              </a:ext>
            </a:extLst>
          </p:cNvPr>
          <p:cNvSpPr/>
          <p:nvPr/>
        </p:nvSpPr>
        <p:spPr>
          <a:xfrm>
            <a:off x="220980" y="1506199"/>
            <a:ext cx="1028700" cy="1120141"/>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a:solidFill>
                <a:prstClr val="white"/>
              </a:solidFill>
              <a:latin typeface="Calibri"/>
            </a:endParaRPr>
          </a:p>
        </p:txBody>
      </p:sp>
      <p:sp>
        <p:nvSpPr>
          <p:cNvPr id="8" name="Rectangle 7">
            <a:extLst>
              <a:ext uri="{FF2B5EF4-FFF2-40B4-BE49-F238E27FC236}">
                <a16:creationId xmlns:a16="http://schemas.microsoft.com/office/drawing/2014/main" id="{4E7F8BC7-C241-4108-9A56-6B30EA40F85C}"/>
              </a:ext>
            </a:extLst>
          </p:cNvPr>
          <p:cNvSpPr/>
          <p:nvPr/>
        </p:nvSpPr>
        <p:spPr>
          <a:xfrm>
            <a:off x="1441113" y="3081161"/>
            <a:ext cx="1110176" cy="971562"/>
          </a:xfrm>
          <a:prstGeom prst="rect">
            <a:avLst/>
          </a:prstGeom>
          <a:no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a:solidFill>
                <a:prstClr val="white"/>
              </a:solidFill>
              <a:latin typeface="Calibri"/>
            </a:endParaRPr>
          </a:p>
        </p:txBody>
      </p:sp>
    </p:spTree>
    <p:extLst>
      <p:ext uri="{BB962C8B-B14F-4D97-AF65-F5344CB8AC3E}">
        <p14:creationId xmlns:p14="http://schemas.microsoft.com/office/powerpoint/2010/main" val="428529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1000"/>
                                        <p:tgtEl>
                                          <p:spTgt spid="4">
                                            <p:txEl>
                                              <p:pRg st="0" end="0"/>
                                            </p:txEl>
                                          </p:spTgt>
                                        </p:tgtEl>
                                      </p:cBhvr>
                                    </p:animEffect>
                                    <p:anim calcmode="lin" valueType="num">
                                      <p:cBhvr>
                                        <p:cTn id="20"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1000"/>
                                        <p:tgtEl>
                                          <p:spTgt spid="4">
                                            <p:txEl>
                                              <p:pRg st="2" end="2"/>
                                            </p:txEl>
                                          </p:spTgt>
                                        </p:tgtEl>
                                      </p:cBhvr>
                                    </p:animEffect>
                                    <p:anim calcmode="lin" valueType="num">
                                      <p:cBhvr>
                                        <p:cTn id="3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fade">
                                      <p:cBhvr>
                                        <p:cTn id="38" dur="1000"/>
                                        <p:tgtEl>
                                          <p:spTgt spid="4">
                                            <p:txEl>
                                              <p:pRg st="4" end="4"/>
                                            </p:txEl>
                                          </p:spTgt>
                                        </p:tgtEl>
                                      </p:cBhvr>
                                    </p:animEffect>
                                    <p:anim calcmode="lin" valueType="num">
                                      <p:cBhvr>
                                        <p:cTn id="3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alibri" panose="020F0502020204030204" pitchFamily="34" charset="0"/>
                <a:cs typeface="Calibri" panose="020F0502020204030204" pitchFamily="34" charset="0"/>
              </a:rPr>
              <a:t>Common Housing Quality Standard Forum Report (2016)</a:t>
            </a:r>
            <a:endParaRPr lang="en-GB"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457200" y="1772816"/>
            <a:ext cx="8229600" cy="4525963"/>
          </a:xfrm>
        </p:spPr>
        <p:txBody>
          <a:bodyPr/>
          <a:lstStyle/>
          <a:p>
            <a:r>
              <a:rPr lang="en-GB" sz="2800" dirty="0">
                <a:latin typeface="+mj-lt"/>
                <a:cs typeface="Calibri" panose="020F0502020204030204" pitchFamily="34" charset="0"/>
              </a:rPr>
              <a:t>For people to live in warm, high quality, low carbon homes, action is </a:t>
            </a:r>
            <a:r>
              <a:rPr lang="en-GB" sz="2800" dirty="0" smtClean="0">
                <a:latin typeface="+mj-lt"/>
                <a:cs typeface="Calibri" panose="020F0502020204030204" pitchFamily="34" charset="0"/>
              </a:rPr>
              <a:t>necessary to </a:t>
            </a:r>
            <a:r>
              <a:rPr lang="en-GB" sz="2800" dirty="0">
                <a:latin typeface="+mj-lt"/>
                <a:cs typeface="Calibri" panose="020F0502020204030204" pitchFamily="34" charset="0"/>
              </a:rPr>
              <a:t>improve the physical condition of housing in Scotland. </a:t>
            </a:r>
            <a:endParaRPr lang="en-GB" sz="2800" dirty="0" smtClean="0">
              <a:latin typeface="+mj-lt"/>
              <a:cs typeface="Calibri" panose="020F0502020204030204" pitchFamily="34" charset="0"/>
            </a:endParaRPr>
          </a:p>
          <a:p>
            <a:r>
              <a:rPr lang="en-GB" sz="2800" dirty="0" smtClean="0">
                <a:latin typeface="+mj-lt"/>
                <a:cs typeface="Calibri" panose="020F0502020204030204" pitchFamily="34" charset="0"/>
              </a:rPr>
              <a:t>Some </a:t>
            </a:r>
            <a:r>
              <a:rPr lang="en-GB" sz="2800" dirty="0">
                <a:latin typeface="+mj-lt"/>
                <a:cs typeface="Calibri" panose="020F0502020204030204" pitchFamily="34" charset="0"/>
              </a:rPr>
              <a:t>kinds of disrepair can make </a:t>
            </a:r>
            <a:r>
              <a:rPr lang="en-GB" sz="2800" dirty="0" smtClean="0">
                <a:latin typeface="+mj-lt"/>
                <a:cs typeface="Calibri" panose="020F0502020204030204" pitchFamily="34" charset="0"/>
              </a:rPr>
              <a:t>it harder </a:t>
            </a:r>
            <a:r>
              <a:rPr lang="en-GB" sz="2800" dirty="0">
                <a:latin typeface="+mj-lt"/>
                <a:cs typeface="Calibri" panose="020F0502020204030204" pitchFamily="34" charset="0"/>
              </a:rPr>
              <a:t>to meet targets for fuel poverty and climate </a:t>
            </a:r>
            <a:r>
              <a:rPr lang="en-GB" sz="2800" dirty="0" smtClean="0">
                <a:latin typeface="+mj-lt"/>
                <a:cs typeface="Calibri" panose="020F0502020204030204" pitchFamily="34" charset="0"/>
              </a:rPr>
              <a:t>change. </a:t>
            </a:r>
          </a:p>
          <a:p>
            <a:r>
              <a:rPr lang="en-GB" sz="2800" dirty="0" smtClean="0">
                <a:latin typeface="+mj-lt"/>
                <a:cs typeface="Calibri" panose="020F0502020204030204" pitchFamily="34" charset="0"/>
              </a:rPr>
              <a:t>Proposed harmonisation of standards (</a:t>
            </a:r>
            <a:r>
              <a:rPr lang="en-GB" sz="2800" i="1" dirty="0" smtClean="0">
                <a:latin typeface="+mj-lt"/>
                <a:cs typeface="Calibri" panose="020F0502020204030204" pitchFamily="34" charset="0"/>
              </a:rPr>
              <a:t>including fire alarms</a:t>
            </a:r>
            <a:r>
              <a:rPr lang="en-GB" sz="2800" dirty="0" smtClean="0">
                <a:latin typeface="+mj-lt"/>
                <a:cs typeface="Calibri" panose="020F0502020204030204" pitchFamily="34" charset="0"/>
              </a:rPr>
              <a:t>) and a review of the Tolerable Standard</a:t>
            </a:r>
          </a:p>
          <a:p>
            <a:pPr marL="0" indent="0">
              <a:buNone/>
            </a:pPr>
            <a:r>
              <a:rPr lang="en-GB" sz="2400" dirty="0">
                <a:hlinkClick r:id="rId3"/>
              </a:rPr>
              <a:t>https://www.gov.scot/publications/common-housing-quality-standard-topic-papers</a:t>
            </a:r>
            <a:r>
              <a:rPr lang="en-GB" sz="2400" dirty="0" smtClean="0">
                <a:hlinkClick r:id="rId3"/>
              </a:rPr>
              <a:t>/</a:t>
            </a:r>
            <a:r>
              <a:rPr lang="en-GB" sz="2400" dirty="0" smtClean="0"/>
              <a:t> </a:t>
            </a:r>
            <a:endParaRPr lang="en-GB" sz="2400" dirty="0"/>
          </a:p>
        </p:txBody>
      </p:sp>
    </p:spTree>
    <p:extLst>
      <p:ext uri="{BB962C8B-B14F-4D97-AF65-F5344CB8AC3E}">
        <p14:creationId xmlns:p14="http://schemas.microsoft.com/office/powerpoint/2010/main" val="18662884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7C88DE2-6512-4084-921B-5D53B8FF1C5B}"/>
              </a:ext>
            </a:extLst>
          </p:cNvPr>
          <p:cNvSpPr txBox="1"/>
          <p:nvPr/>
        </p:nvSpPr>
        <p:spPr>
          <a:xfrm>
            <a:off x="0" y="1776648"/>
            <a:ext cx="8237220" cy="2708434"/>
          </a:xfrm>
          <a:prstGeom prst="rect">
            <a:avLst/>
          </a:prstGeom>
          <a:noFill/>
        </p:spPr>
        <p:txBody>
          <a:bodyPr wrap="square" rtlCol="0">
            <a:spAutoFit/>
          </a:bodyPr>
          <a:lstStyle/>
          <a:p>
            <a:pPr lvl="1" algn="just" defTabSz="457200" fontAlgn="auto">
              <a:spcBef>
                <a:spcPts val="0"/>
              </a:spcBef>
              <a:spcAft>
                <a:spcPts val="0"/>
              </a:spcAft>
            </a:pPr>
            <a:endParaRPr lang="en-GB" sz="800" dirty="0">
              <a:solidFill>
                <a:prstClr val="black"/>
              </a:solidFill>
              <a:latin typeface="Arial" panose="020B0604020202020204" pitchFamily="34" charset="0"/>
              <a:cs typeface="Arial" panose="020B0604020202020204" pitchFamily="34" charset="0"/>
            </a:endParaRPr>
          </a:p>
          <a:p>
            <a:pPr marL="742950" lvl="1" indent="-285750" algn="just" defTabSz="457200" fontAlgn="auto">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Joint understanding of contributory factors and hazards related to fire, and identifying those at highest risk</a:t>
            </a:r>
          </a:p>
          <a:p>
            <a:pPr marL="742950" lvl="1" indent="-285750" algn="just" defTabSz="457200" fontAlgn="auto">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Provide training resources to support staff in identifying risk</a:t>
            </a:r>
          </a:p>
          <a:p>
            <a:pPr marL="742950" lvl="1" indent="-285750" algn="just" defTabSz="457200" fontAlgn="auto">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Establish robust communication channels between the SFRS and key partners</a:t>
            </a:r>
          </a:p>
          <a:p>
            <a:pPr marL="742950" lvl="1" indent="-285750" algn="just" defTabSz="457200" fontAlgn="auto">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Partners help to generate home fire safety referrals, and where applicable, accept onward referrals from the SFRS</a:t>
            </a:r>
          </a:p>
          <a:p>
            <a:pPr marL="742950" lvl="1" indent="-285750" algn="just" defTabSz="457200" fontAlgn="auto">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Abide by lawful and approved data</a:t>
            </a:r>
          </a:p>
          <a:p>
            <a:pPr lvl="1" algn="just" defTabSz="457200" fontAlgn="auto">
              <a:spcBef>
                <a:spcPts val="0"/>
              </a:spcBef>
              <a:spcAft>
                <a:spcPts val="0"/>
              </a:spcAft>
            </a:pPr>
            <a:r>
              <a:rPr lang="en-GB" dirty="0">
                <a:solidFill>
                  <a:prstClr val="black"/>
                </a:solidFill>
                <a:latin typeface="Arial" panose="020B0604020202020204" pitchFamily="34" charset="0"/>
                <a:cs typeface="Arial" panose="020B0604020202020204" pitchFamily="34" charset="0"/>
              </a:rPr>
              <a:t>    protection methods for sharing sensitive information.</a:t>
            </a:r>
          </a:p>
        </p:txBody>
      </p:sp>
      <p:pic>
        <p:nvPicPr>
          <p:cNvPr id="6" name="Picture 5">
            <a:extLst>
              <a:ext uri="{FF2B5EF4-FFF2-40B4-BE49-F238E27FC236}">
                <a16:creationId xmlns:a16="http://schemas.microsoft.com/office/drawing/2014/main" id="{D16F4744-8C4B-4FF0-9168-48F2C2225E0F}"/>
              </a:ext>
            </a:extLst>
          </p:cNvPr>
          <p:cNvPicPr>
            <a:picLocks noChangeAspect="1"/>
          </p:cNvPicPr>
          <p:nvPr/>
        </p:nvPicPr>
        <p:blipFill>
          <a:blip r:embed="rId2"/>
          <a:stretch>
            <a:fillRect/>
          </a:stretch>
        </p:blipFill>
        <p:spPr>
          <a:xfrm>
            <a:off x="6368412" y="3645606"/>
            <a:ext cx="2689316" cy="1820318"/>
          </a:xfrm>
          <a:prstGeom prst="rect">
            <a:avLst/>
          </a:prstGeom>
        </p:spPr>
      </p:pic>
      <p:sp>
        <p:nvSpPr>
          <p:cNvPr id="7" name="TextBox 6">
            <a:extLst>
              <a:ext uri="{FF2B5EF4-FFF2-40B4-BE49-F238E27FC236}">
                <a16:creationId xmlns:a16="http://schemas.microsoft.com/office/drawing/2014/main" id="{3154A5C7-506F-4127-997C-9E137449428D}"/>
              </a:ext>
            </a:extLst>
          </p:cNvPr>
          <p:cNvSpPr txBox="1"/>
          <p:nvPr/>
        </p:nvSpPr>
        <p:spPr>
          <a:xfrm>
            <a:off x="925690" y="976430"/>
            <a:ext cx="7465993" cy="800219"/>
          </a:xfrm>
          <a:prstGeom prst="rect">
            <a:avLst/>
          </a:prstGeom>
          <a:noFill/>
        </p:spPr>
        <p:txBody>
          <a:bodyPr wrap="square" rtlCol="0">
            <a:spAutoFit/>
          </a:bodyPr>
          <a:lstStyle/>
          <a:p>
            <a:pPr defTabSz="457200" fontAlgn="auto">
              <a:spcBef>
                <a:spcPts val="0"/>
              </a:spcBef>
              <a:spcAft>
                <a:spcPts val="0"/>
              </a:spcAft>
            </a:pPr>
            <a:r>
              <a:rPr lang="en-GB" sz="2800" b="1" dirty="0">
                <a:solidFill>
                  <a:prstClr val="black"/>
                </a:solidFill>
                <a:latin typeface="Arial" panose="020B0604020202020204" pitchFamily="34" charset="0"/>
                <a:cs typeface="Arial" panose="020B0604020202020204" pitchFamily="34" charset="0"/>
              </a:rPr>
              <a:t>How can we work together to achieve this?</a:t>
            </a:r>
          </a:p>
          <a:p>
            <a:pPr defTabSz="457200" fontAlgn="auto">
              <a:spcBef>
                <a:spcPts val="0"/>
              </a:spcBef>
              <a:spcAft>
                <a:spcPts val="0"/>
              </a:spcAft>
            </a:pPr>
            <a:endParaRPr lang="en-GB" dirty="0">
              <a:solidFill>
                <a:prstClr val="black"/>
              </a:solidFill>
              <a:latin typeface="Calibri"/>
            </a:endParaRPr>
          </a:p>
        </p:txBody>
      </p:sp>
    </p:spTree>
    <p:extLst>
      <p:ext uri="{BB962C8B-B14F-4D97-AF65-F5344CB8AC3E}">
        <p14:creationId xmlns:p14="http://schemas.microsoft.com/office/powerpoint/2010/main" val="31377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fade">
                                      <p:cBhvr>
                                        <p:cTn id="32" dur="500"/>
                                        <p:tgtEl>
                                          <p:spTgt spid="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7DAE26-9BFF-4CBA-A695-52D9674210F7}"/>
              </a:ext>
            </a:extLst>
          </p:cNvPr>
          <p:cNvSpPr txBox="1"/>
          <p:nvPr/>
        </p:nvSpPr>
        <p:spPr>
          <a:xfrm>
            <a:off x="396240" y="1030160"/>
            <a:ext cx="8442960" cy="4001095"/>
          </a:xfrm>
          <a:prstGeom prst="rect">
            <a:avLst/>
          </a:prstGeom>
          <a:noFill/>
        </p:spPr>
        <p:txBody>
          <a:bodyPr wrap="square" rtlCol="0">
            <a:spAutoFit/>
          </a:bodyPr>
          <a:lstStyle/>
          <a:p>
            <a:pPr algn="ctr" defTabSz="457200" fontAlgn="auto">
              <a:spcBef>
                <a:spcPts val="0"/>
              </a:spcBef>
              <a:spcAft>
                <a:spcPts val="0"/>
              </a:spcAft>
            </a:pPr>
            <a:r>
              <a:rPr lang="en-GB" sz="2800" b="1" dirty="0">
                <a:solidFill>
                  <a:prstClr val="black"/>
                </a:solidFill>
                <a:latin typeface="Arial" panose="020B0604020202020204" pitchFamily="34" charset="0"/>
                <a:cs typeface="Arial" panose="020B0604020202020204" pitchFamily="34" charset="0"/>
              </a:rPr>
              <a:t>Identifying fire risk - Known contributory factors</a:t>
            </a:r>
            <a:r>
              <a:rPr lang="en-GB" sz="2000" b="1" dirty="0">
                <a:solidFill>
                  <a:prstClr val="black"/>
                </a:solidFill>
                <a:latin typeface="Arial" panose="020B0604020202020204" pitchFamily="34" charset="0"/>
                <a:cs typeface="Arial" panose="020B0604020202020204" pitchFamily="34" charset="0"/>
              </a:rPr>
              <a:t/>
            </a:r>
            <a:br>
              <a:rPr lang="en-GB" sz="2000" b="1" dirty="0">
                <a:solidFill>
                  <a:prstClr val="black"/>
                </a:solidFill>
                <a:latin typeface="Arial" panose="020B0604020202020204" pitchFamily="34" charset="0"/>
                <a:cs typeface="Arial" panose="020B0604020202020204" pitchFamily="34" charset="0"/>
              </a:rPr>
            </a:br>
            <a:endParaRPr lang="en-GB" sz="2000" b="1" dirty="0">
              <a:solidFill>
                <a:prstClr val="black"/>
              </a:solidFill>
              <a:latin typeface="Arial" panose="020B0604020202020204" pitchFamily="34" charset="0"/>
              <a:cs typeface="Arial" panose="020B0604020202020204" pitchFamily="34" charset="0"/>
            </a:endParaRPr>
          </a:p>
          <a:p>
            <a:pPr algn="ctr" defTabSz="457200" fontAlgn="auto">
              <a:spcBef>
                <a:spcPts val="0"/>
              </a:spcBef>
              <a:spcAft>
                <a:spcPts val="0"/>
              </a:spcAft>
            </a:pPr>
            <a:endParaRPr lang="en-GB" sz="800" dirty="0">
              <a:solidFill>
                <a:prstClr val="black"/>
              </a:solidFill>
              <a:latin typeface="Arial" panose="020B0604020202020204" pitchFamily="34" charset="0"/>
              <a:cs typeface="Arial" panose="020B0604020202020204" pitchFamily="34" charset="0"/>
            </a:endParaRPr>
          </a:p>
          <a:p>
            <a:pPr marL="285750" indent="-285750" algn="just" defTabSz="457200">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Aged 65 +</a:t>
            </a:r>
            <a:r>
              <a:rPr lang="en-US" dirty="0">
                <a:solidFill>
                  <a:prstClr val="black"/>
                </a:solidFill>
                <a:latin typeface="Arial" panose="020B0604020202020204" pitchFamily="34" charset="0"/>
                <a:cs typeface="Arial" panose="020B0604020202020204" pitchFamily="34" charset="0"/>
              </a:rPr>
              <a:t>​</a:t>
            </a:r>
          </a:p>
          <a:p>
            <a:pPr marL="285750" indent="-285750" algn="just" defTabSz="457200">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Fire related crime </a:t>
            </a:r>
            <a:r>
              <a:rPr lang="en-US" dirty="0">
                <a:solidFill>
                  <a:prstClr val="black"/>
                </a:solidFill>
                <a:latin typeface="Arial" panose="020B0604020202020204" pitchFamily="34" charset="0"/>
                <a:cs typeface="Arial" panose="020B0604020202020204" pitchFamily="34" charset="0"/>
              </a:rPr>
              <a:t>​</a:t>
            </a:r>
          </a:p>
          <a:p>
            <a:pPr marL="285750" indent="-285750" algn="just" defTabSz="457200">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History of fire – visible signs</a:t>
            </a:r>
            <a:r>
              <a:rPr lang="en-US" dirty="0">
                <a:solidFill>
                  <a:prstClr val="black"/>
                </a:solidFill>
                <a:latin typeface="Arial" panose="020B0604020202020204" pitchFamily="34" charset="0"/>
                <a:cs typeface="Arial" panose="020B0604020202020204" pitchFamily="34" charset="0"/>
              </a:rPr>
              <a:t>​</a:t>
            </a:r>
          </a:p>
          <a:p>
            <a:pPr marL="285750" indent="-285750" algn="just" defTabSz="457200">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Fascination with fire </a:t>
            </a:r>
            <a:r>
              <a:rPr lang="en-US" dirty="0">
                <a:solidFill>
                  <a:prstClr val="black"/>
                </a:solidFill>
                <a:latin typeface="Arial" panose="020B0604020202020204" pitchFamily="34" charset="0"/>
                <a:cs typeface="Arial" panose="020B0604020202020204" pitchFamily="34" charset="0"/>
              </a:rPr>
              <a:t>​</a:t>
            </a:r>
          </a:p>
          <a:p>
            <a:pPr marL="285750" indent="-285750" algn="just" defTabSz="457200">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Alcohol or drug dependant</a:t>
            </a:r>
            <a:r>
              <a:rPr lang="en-US" dirty="0">
                <a:solidFill>
                  <a:prstClr val="black"/>
                </a:solidFill>
                <a:latin typeface="Arial" panose="020B0604020202020204" pitchFamily="34" charset="0"/>
                <a:cs typeface="Arial" panose="020B0604020202020204" pitchFamily="34" charset="0"/>
              </a:rPr>
              <a:t>​</a:t>
            </a:r>
          </a:p>
          <a:p>
            <a:pPr marL="285750" indent="-285750" algn="just" defTabSz="457200">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Use medication that causes drowsiness, visual disturbance or dizziness</a:t>
            </a:r>
            <a:r>
              <a:rPr lang="en-US" dirty="0">
                <a:solidFill>
                  <a:prstClr val="black"/>
                </a:solidFill>
                <a:latin typeface="Arial" panose="020B0604020202020204" pitchFamily="34" charset="0"/>
                <a:cs typeface="Arial" panose="020B0604020202020204" pitchFamily="34" charset="0"/>
              </a:rPr>
              <a:t>​</a:t>
            </a:r>
          </a:p>
          <a:p>
            <a:pPr marL="285750" indent="-285750" algn="just" defTabSz="457200">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Use of medical oxygen, paraffin-based emollients or medical airflow mattress</a:t>
            </a:r>
            <a:r>
              <a:rPr lang="en-US" dirty="0">
                <a:solidFill>
                  <a:prstClr val="black"/>
                </a:solidFill>
                <a:latin typeface="Arial" panose="020B0604020202020204" pitchFamily="34" charset="0"/>
                <a:cs typeface="Arial" panose="020B0604020202020204" pitchFamily="34" charset="0"/>
              </a:rPr>
              <a:t>​</a:t>
            </a:r>
          </a:p>
          <a:p>
            <a:pPr marL="285750" indent="-285750" algn="just" defTabSz="457200">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Unable to evacuate (mobility issues)</a:t>
            </a:r>
            <a:r>
              <a:rPr lang="en-US" dirty="0">
                <a:solidFill>
                  <a:prstClr val="black"/>
                </a:solidFill>
                <a:latin typeface="Arial" panose="020B0604020202020204" pitchFamily="34" charset="0"/>
                <a:cs typeface="Arial" panose="020B0604020202020204" pitchFamily="34" charset="0"/>
              </a:rPr>
              <a:t>​</a:t>
            </a:r>
          </a:p>
          <a:p>
            <a:pPr marL="285750" indent="-285750" algn="just" defTabSz="457200">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Mental health issues</a:t>
            </a:r>
            <a:r>
              <a:rPr lang="en-US" dirty="0">
                <a:solidFill>
                  <a:prstClr val="black"/>
                </a:solidFill>
                <a:latin typeface="Arial" panose="020B0604020202020204" pitchFamily="34" charset="0"/>
                <a:cs typeface="Arial" panose="020B0604020202020204" pitchFamily="34" charset="0"/>
              </a:rPr>
              <a:t>​</a:t>
            </a:r>
          </a:p>
          <a:p>
            <a:pPr marL="285750" indent="-285750" algn="just" defTabSz="457200">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High levels of clutter / hoarding </a:t>
            </a:r>
            <a:r>
              <a:rPr lang="en-US" dirty="0">
                <a:solidFill>
                  <a:prstClr val="black"/>
                </a:solidFill>
                <a:latin typeface="Arial" panose="020B0604020202020204" pitchFamily="34" charset="0"/>
                <a:cs typeface="Arial" panose="020B0604020202020204" pitchFamily="34" charset="0"/>
              </a:rPr>
              <a:t>​</a:t>
            </a:r>
          </a:p>
          <a:p>
            <a:pPr marL="285750" indent="-285750" algn="just" defTabSz="457200">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Sensory impairment.</a:t>
            </a:r>
            <a:endParaRPr lang="en-GB"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678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3" end="3"/>
                                            </p:txEl>
                                          </p:spTgt>
                                        </p:tgtEl>
                                        <p:attrNameLst>
                                          <p:attrName>style.visibility</p:attrName>
                                        </p:attrNameLst>
                                      </p:cBhvr>
                                      <p:to>
                                        <p:strVal val="visible"/>
                                      </p:to>
                                    </p:set>
                                    <p:animEffect transition="in" filter="fade">
                                      <p:cBhvr>
                                        <p:cTn id="20" dur="500"/>
                                        <p:tgtEl>
                                          <p:spTgt spid="5">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animEffect transition="in" filter="fade">
                                      <p:cBhvr>
                                        <p:cTn id="23" dur="500"/>
                                        <p:tgtEl>
                                          <p:spTgt spid="5">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6" end="6"/>
                                            </p:txEl>
                                          </p:spTgt>
                                        </p:tgtEl>
                                        <p:attrNameLst>
                                          <p:attrName>style.visibility</p:attrName>
                                        </p:attrNameLst>
                                      </p:cBhvr>
                                      <p:to>
                                        <p:strVal val="visible"/>
                                      </p:to>
                                    </p:set>
                                    <p:animEffect transition="in" filter="fade">
                                      <p:cBhvr>
                                        <p:cTn id="26" dur="500"/>
                                        <p:tgtEl>
                                          <p:spTgt spid="5">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fade">
                                      <p:cBhvr>
                                        <p:cTn id="29" dur="500"/>
                                        <p:tgtEl>
                                          <p:spTgt spid="5">
                                            <p:txEl>
                                              <p:pRg st="7" end="7"/>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5">
                                            <p:txEl>
                                              <p:pRg st="8" end="8"/>
                                            </p:txEl>
                                          </p:spTgt>
                                        </p:tgtEl>
                                        <p:attrNameLst>
                                          <p:attrName>style.visibility</p:attrName>
                                        </p:attrNameLst>
                                      </p:cBhvr>
                                      <p:to>
                                        <p:strVal val="visible"/>
                                      </p:to>
                                    </p:set>
                                    <p:animEffect transition="in" filter="fade">
                                      <p:cBhvr>
                                        <p:cTn id="32" dur="500"/>
                                        <p:tgtEl>
                                          <p:spTgt spid="5">
                                            <p:txEl>
                                              <p:pRg st="8" end="8"/>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
                                            <p:txEl>
                                              <p:pRg st="9" end="9"/>
                                            </p:txEl>
                                          </p:spTgt>
                                        </p:tgtEl>
                                        <p:attrNameLst>
                                          <p:attrName>style.visibility</p:attrName>
                                        </p:attrNameLst>
                                      </p:cBhvr>
                                      <p:to>
                                        <p:strVal val="visible"/>
                                      </p:to>
                                    </p:set>
                                    <p:animEffect transition="in" filter="fade">
                                      <p:cBhvr>
                                        <p:cTn id="35" dur="500"/>
                                        <p:tgtEl>
                                          <p:spTgt spid="5">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
                                            <p:txEl>
                                              <p:pRg st="10" end="10"/>
                                            </p:txEl>
                                          </p:spTgt>
                                        </p:tgtEl>
                                        <p:attrNameLst>
                                          <p:attrName>style.visibility</p:attrName>
                                        </p:attrNameLst>
                                      </p:cBhvr>
                                      <p:to>
                                        <p:strVal val="visible"/>
                                      </p:to>
                                    </p:set>
                                    <p:animEffect transition="in" filter="fade">
                                      <p:cBhvr>
                                        <p:cTn id="38" dur="500"/>
                                        <p:tgtEl>
                                          <p:spTgt spid="5">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
                                            <p:txEl>
                                              <p:pRg st="11" end="11"/>
                                            </p:txEl>
                                          </p:spTgt>
                                        </p:tgtEl>
                                        <p:attrNameLst>
                                          <p:attrName>style.visibility</p:attrName>
                                        </p:attrNameLst>
                                      </p:cBhvr>
                                      <p:to>
                                        <p:strVal val="visible"/>
                                      </p:to>
                                    </p:set>
                                    <p:animEffect transition="in" filter="fade">
                                      <p:cBhvr>
                                        <p:cTn id="41" dur="500"/>
                                        <p:tgtEl>
                                          <p:spTgt spid="5">
                                            <p:txEl>
                                              <p:pRg st="11" end="11"/>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
                                            <p:txEl>
                                              <p:pRg st="12" end="12"/>
                                            </p:txEl>
                                          </p:spTgt>
                                        </p:tgtEl>
                                        <p:attrNameLst>
                                          <p:attrName>style.visibility</p:attrName>
                                        </p:attrNameLst>
                                      </p:cBhvr>
                                      <p:to>
                                        <p:strVal val="visible"/>
                                      </p:to>
                                    </p:set>
                                    <p:animEffect transition="in" filter="fade">
                                      <p:cBhvr>
                                        <p:cTn id="44" dur="500"/>
                                        <p:tgtEl>
                                          <p:spTgt spid="5">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7C63A7B-4F71-40A6-B029-ED6B3680D4DD}"/>
              </a:ext>
            </a:extLst>
          </p:cNvPr>
          <p:cNvSpPr txBox="1"/>
          <p:nvPr/>
        </p:nvSpPr>
        <p:spPr>
          <a:xfrm>
            <a:off x="464820" y="1162051"/>
            <a:ext cx="8260080" cy="3323987"/>
          </a:xfrm>
          <a:prstGeom prst="rect">
            <a:avLst/>
          </a:prstGeom>
          <a:noFill/>
        </p:spPr>
        <p:txBody>
          <a:bodyPr wrap="square" rtlCol="0">
            <a:spAutoFit/>
          </a:bodyPr>
          <a:lstStyle/>
          <a:p>
            <a:pPr algn="ctr" defTabSz="457200" fontAlgn="auto">
              <a:spcBef>
                <a:spcPts val="0"/>
              </a:spcBef>
              <a:spcAft>
                <a:spcPts val="0"/>
              </a:spcAft>
            </a:pPr>
            <a:r>
              <a:rPr lang="en-GB" sz="2400" b="1" dirty="0">
                <a:solidFill>
                  <a:prstClr val="black"/>
                </a:solidFill>
                <a:latin typeface="Arial" panose="020B0604020202020204" pitchFamily="34" charset="0"/>
                <a:cs typeface="Arial" panose="020B0604020202020204" pitchFamily="34" charset="0"/>
              </a:rPr>
              <a:t>What Can Partners Do ?</a:t>
            </a:r>
          </a:p>
          <a:p>
            <a:pPr algn="ctr" defTabSz="457200" fontAlgn="auto">
              <a:spcBef>
                <a:spcPts val="0"/>
              </a:spcBef>
              <a:spcAft>
                <a:spcPts val="0"/>
              </a:spcAft>
            </a:pPr>
            <a:endParaRPr lang="en-GB" sz="2400" b="1" dirty="0">
              <a:solidFill>
                <a:prstClr val="black"/>
              </a:solidFill>
              <a:latin typeface="Calibri"/>
            </a:endParaRPr>
          </a:p>
          <a:p>
            <a:pPr marL="342900" indent="-342900" algn="just" defTabSz="457200" fontAlgn="auto">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Recognise potential fire risk and act by bringing it to our attention</a:t>
            </a:r>
          </a:p>
          <a:p>
            <a:pPr marL="342900" indent="-342900" algn="just" defTabSz="457200" fontAlgn="auto">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Include a ‘fire risk’ element to any current risk assessment conducted</a:t>
            </a:r>
          </a:p>
          <a:p>
            <a:pPr marL="342900" indent="-342900" algn="just" defTabSz="457200" fontAlgn="auto">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Have a recognised and understood mechanism to raise any concerns</a:t>
            </a:r>
          </a:p>
          <a:p>
            <a:pPr marL="342900" indent="-342900" algn="just" defTabSz="457200" fontAlgn="auto">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Know where to find and share information </a:t>
            </a:r>
          </a:p>
          <a:p>
            <a:pPr marL="342900" indent="-342900" algn="just" defTabSz="457200" fontAlgn="auto">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Contact SFRS and register as an approved partner organisation</a:t>
            </a:r>
          </a:p>
          <a:p>
            <a:pPr marL="342900" indent="-342900" algn="just" defTabSz="457200" fontAlgn="auto">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Utilise resources and support provided by SFRS staff - Local Authority Liaison Officers (LALO) and the Community Action Teams (CAT)</a:t>
            </a:r>
          </a:p>
          <a:p>
            <a:pPr marL="342900" indent="-342900" algn="just" defTabSz="457200" fontAlgn="auto">
              <a:spcBef>
                <a:spcPts val="0"/>
              </a:spcBef>
              <a:spcAft>
                <a:spcPts val="0"/>
              </a:spcAft>
              <a:buFont typeface="Arial" panose="020B0604020202020204" pitchFamily="34" charset="0"/>
              <a:buChar char="•"/>
            </a:pPr>
            <a:r>
              <a:rPr lang="en-GB" dirty="0">
                <a:solidFill>
                  <a:prstClr val="black"/>
                </a:solidFill>
                <a:latin typeface="Arial" panose="020B0604020202020204" pitchFamily="34" charset="0"/>
                <a:cs typeface="Arial" panose="020B0604020202020204" pitchFamily="34" charset="0"/>
              </a:rPr>
              <a:t>Engage, follow, and share fire safety information issued by the SFRS on our social media channels to raise further awareness of fire risk.</a:t>
            </a:r>
          </a:p>
        </p:txBody>
      </p:sp>
    </p:spTree>
    <p:extLst>
      <p:ext uri="{BB962C8B-B14F-4D97-AF65-F5344CB8AC3E}">
        <p14:creationId xmlns:p14="http://schemas.microsoft.com/office/powerpoint/2010/main" val="68756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3" end="3"/>
                                            </p:txEl>
                                          </p:spTgt>
                                        </p:tgtEl>
                                        <p:attrNameLst>
                                          <p:attrName>style.visibility</p:attrName>
                                        </p:attrNameLst>
                                      </p:cBhvr>
                                      <p:to>
                                        <p:strVal val="visible"/>
                                      </p:to>
                                    </p:set>
                                    <p:animEffect transition="in" filter="fade">
                                      <p:cBhvr>
                                        <p:cTn id="12" dur="500"/>
                                        <p:tgtEl>
                                          <p:spTgt spid="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7" end="7"/>
                                            </p:txEl>
                                          </p:spTgt>
                                        </p:tgtEl>
                                        <p:attrNameLst>
                                          <p:attrName>style.visibility</p:attrName>
                                        </p:attrNameLst>
                                      </p:cBhvr>
                                      <p:to>
                                        <p:strVal val="visible"/>
                                      </p:to>
                                    </p:set>
                                    <p:animEffect transition="in" filter="fade">
                                      <p:cBhvr>
                                        <p:cTn id="32" dur="500"/>
                                        <p:tgtEl>
                                          <p:spTgt spid="4">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fade">
                                      <p:cBhvr>
                                        <p:cTn id="3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470C754-7BE6-45AC-B005-466D363CBF00}"/>
              </a:ext>
            </a:extLst>
          </p:cNvPr>
          <p:cNvSpPr txBox="1"/>
          <p:nvPr/>
        </p:nvSpPr>
        <p:spPr>
          <a:xfrm>
            <a:off x="198120" y="963930"/>
            <a:ext cx="8808720" cy="2339102"/>
          </a:xfrm>
          <a:prstGeom prst="rect">
            <a:avLst/>
          </a:prstGeom>
          <a:noFill/>
        </p:spPr>
        <p:txBody>
          <a:bodyPr wrap="square" rtlCol="0">
            <a:spAutoFit/>
          </a:bodyPr>
          <a:lstStyle/>
          <a:p>
            <a:pPr algn="ctr" defTabSz="457200" fontAlgn="auto">
              <a:spcBef>
                <a:spcPts val="0"/>
              </a:spcBef>
              <a:spcAft>
                <a:spcPts val="0"/>
              </a:spcAft>
            </a:pPr>
            <a:r>
              <a:rPr lang="en-GB" sz="2400" b="1" dirty="0">
                <a:solidFill>
                  <a:prstClr val="black"/>
                </a:solidFill>
                <a:latin typeface="Arial" panose="020B0604020202020204" pitchFamily="34" charset="0"/>
                <a:cs typeface="Arial" panose="020B0604020202020204" pitchFamily="34" charset="0"/>
              </a:rPr>
              <a:t>Partnership Working </a:t>
            </a:r>
            <a:br>
              <a:rPr lang="en-GB" sz="2400" b="1" dirty="0">
                <a:solidFill>
                  <a:prstClr val="black"/>
                </a:solidFill>
                <a:latin typeface="Arial" panose="020B0604020202020204" pitchFamily="34" charset="0"/>
                <a:cs typeface="Arial" panose="020B0604020202020204" pitchFamily="34" charset="0"/>
              </a:rPr>
            </a:br>
            <a:endParaRPr lang="en-GB" sz="1000" b="1" dirty="0">
              <a:solidFill>
                <a:prstClr val="black"/>
              </a:solidFill>
              <a:latin typeface="Arial" panose="020B0604020202020204" pitchFamily="34" charset="0"/>
              <a:cs typeface="Arial" panose="020B0604020202020204" pitchFamily="34" charset="0"/>
            </a:endParaRPr>
          </a:p>
          <a:p>
            <a:pPr marL="342900" indent="-342900" algn="just" defTabSz="457200" fontAlgn="auto">
              <a:spcBef>
                <a:spcPts val="0"/>
              </a:spcBef>
              <a:spcAft>
                <a:spcPts val="0"/>
              </a:spcAft>
              <a:buFont typeface="Arial" panose="020B0604020202020204" pitchFamily="34" charset="0"/>
              <a:buChar char="•"/>
            </a:pPr>
            <a:r>
              <a:rPr lang="en-GB" sz="1600" dirty="0">
                <a:solidFill>
                  <a:prstClr val="black"/>
                </a:solidFill>
                <a:latin typeface="Arial" panose="020B0604020202020204" pitchFamily="34" charset="0"/>
                <a:cs typeface="Arial" panose="020B0604020202020204" pitchFamily="34" charset="0"/>
              </a:rPr>
              <a:t>Organisations who wish to make a referral through our secure platform – </a:t>
            </a:r>
            <a:r>
              <a:rPr lang="en-GB" sz="1600" i="1" dirty="0">
                <a:solidFill>
                  <a:prstClr val="black"/>
                </a:solidFill>
                <a:latin typeface="Arial" panose="020B0604020202020204" pitchFamily="34" charset="0"/>
                <a:cs typeface="Arial" panose="020B0604020202020204" pitchFamily="34" charset="0"/>
              </a:rPr>
              <a:t>Community Safety Engagement Toolkit </a:t>
            </a:r>
            <a:r>
              <a:rPr lang="en-GB" sz="1600" dirty="0">
                <a:solidFill>
                  <a:prstClr val="black"/>
                </a:solidFill>
                <a:latin typeface="Arial" panose="020B0604020202020204" pitchFamily="34" charset="0"/>
                <a:cs typeface="Arial" panose="020B0604020202020204" pitchFamily="34" charset="0"/>
              </a:rPr>
              <a:t>(CSET), should contact their Local Authority Liaison Officer, and they will be assisted to register as an approved partner</a:t>
            </a:r>
          </a:p>
          <a:p>
            <a:pPr marL="342900" indent="-342900" algn="just" defTabSz="457200" fontAlgn="auto">
              <a:spcBef>
                <a:spcPts val="0"/>
              </a:spcBef>
              <a:spcAft>
                <a:spcPts val="0"/>
              </a:spcAft>
              <a:buFont typeface="Arial" panose="020B0604020202020204" pitchFamily="34" charset="0"/>
              <a:buChar char="•"/>
            </a:pPr>
            <a:r>
              <a:rPr lang="en-GB" sz="1600" dirty="0">
                <a:solidFill>
                  <a:prstClr val="black"/>
                </a:solidFill>
                <a:latin typeface="Arial" panose="020B0604020202020204" pitchFamily="34" charset="0"/>
                <a:cs typeface="Arial" panose="020B0604020202020204" pitchFamily="34" charset="0"/>
              </a:rPr>
              <a:t>The link to raise a referral is found on the SFRS Webpage – </a:t>
            </a:r>
            <a:r>
              <a:rPr lang="en-GB" sz="1600" dirty="0">
                <a:solidFill>
                  <a:prstClr val="black"/>
                </a:solidFill>
                <a:latin typeface="Arial" panose="020B0604020202020204" pitchFamily="34" charset="0"/>
                <a:cs typeface="Arial" panose="020B0604020202020204" pitchFamily="34" charset="0"/>
                <a:hlinkClick r:id="rId2"/>
              </a:rPr>
              <a:t>www.firescotland.gov.uk</a:t>
            </a:r>
            <a:r>
              <a:rPr lang="en-GB" sz="1600" dirty="0">
                <a:solidFill>
                  <a:prstClr val="black"/>
                </a:solidFill>
                <a:latin typeface="Arial" panose="020B0604020202020204" pitchFamily="34" charset="0"/>
                <a:cs typeface="Arial" panose="020B0604020202020204" pitchFamily="34" charset="0"/>
              </a:rPr>
              <a:t> </a:t>
            </a:r>
          </a:p>
          <a:p>
            <a:pPr marL="342900" indent="-342900" algn="just" defTabSz="457200" fontAlgn="auto">
              <a:spcBef>
                <a:spcPts val="0"/>
              </a:spcBef>
              <a:spcAft>
                <a:spcPts val="0"/>
              </a:spcAft>
              <a:buFont typeface="Arial" panose="020B0604020202020204" pitchFamily="34" charset="0"/>
              <a:buChar char="•"/>
            </a:pPr>
            <a:r>
              <a:rPr lang="en-GB" sz="1600" dirty="0">
                <a:solidFill>
                  <a:prstClr val="black"/>
                </a:solidFill>
                <a:latin typeface="Arial" panose="020B0604020202020204" pitchFamily="34" charset="0"/>
                <a:cs typeface="Arial" panose="020B0604020202020204" pitchFamily="34" charset="0"/>
              </a:rPr>
              <a:t>This is the most secure way  to raise a referral and share sensitive information</a:t>
            </a:r>
          </a:p>
          <a:p>
            <a:pPr marL="342900" indent="-342900" algn="just" defTabSz="457200" fontAlgn="auto">
              <a:spcBef>
                <a:spcPts val="0"/>
              </a:spcBef>
              <a:spcAft>
                <a:spcPts val="0"/>
              </a:spcAft>
              <a:buFont typeface="Arial" panose="020B0604020202020204" pitchFamily="34" charset="0"/>
              <a:buChar char="•"/>
            </a:pPr>
            <a:r>
              <a:rPr lang="en-GB" sz="1600" dirty="0">
                <a:solidFill>
                  <a:prstClr val="black"/>
                </a:solidFill>
                <a:latin typeface="Arial" panose="020B0604020202020204" pitchFamily="34" charset="0"/>
                <a:cs typeface="Arial" panose="020B0604020202020204" pitchFamily="34" charset="0"/>
              </a:rPr>
              <a:t>Click on ‘</a:t>
            </a:r>
            <a:r>
              <a:rPr lang="en-GB" sz="1600" dirty="0">
                <a:solidFill>
                  <a:srgbClr val="FF0000"/>
                </a:solidFill>
                <a:latin typeface="Arial" panose="020B0604020202020204" pitchFamily="34" charset="0"/>
                <a:cs typeface="Arial" panose="020B0604020202020204" pitchFamily="34" charset="0"/>
              </a:rPr>
              <a:t>online form</a:t>
            </a:r>
            <a:r>
              <a:rPr lang="en-GB" sz="1600" dirty="0">
                <a:solidFill>
                  <a:prstClr val="black"/>
                </a:solidFill>
                <a:latin typeface="Arial" panose="020B0604020202020204" pitchFamily="34" charset="0"/>
                <a:cs typeface="Arial" panose="020B0604020202020204" pitchFamily="34" charset="0"/>
              </a:rPr>
              <a:t>’, and then ‘</a:t>
            </a:r>
            <a:r>
              <a:rPr lang="en-GB" sz="1600" dirty="0">
                <a:solidFill>
                  <a:srgbClr val="FF0000"/>
                </a:solidFill>
                <a:latin typeface="Arial" panose="020B0604020202020204" pitchFamily="34" charset="0"/>
                <a:cs typeface="Arial" panose="020B0604020202020204" pitchFamily="34" charset="0"/>
              </a:rPr>
              <a:t>One of our partners referring someone for a home fire safety visit</a:t>
            </a:r>
            <a:r>
              <a:rPr lang="en-GB" sz="1600" dirty="0">
                <a:solidFill>
                  <a:prstClr val="black"/>
                </a:solidFill>
                <a:latin typeface="Arial" panose="020B0604020202020204" pitchFamily="34" charset="0"/>
                <a:cs typeface="Arial" panose="020B0604020202020204" pitchFamily="34" charset="0"/>
              </a:rPr>
              <a:t>’ and then follow the instructions thereafter.</a:t>
            </a:r>
          </a:p>
        </p:txBody>
      </p:sp>
      <p:pic>
        <p:nvPicPr>
          <p:cNvPr id="31" name="Picture 30">
            <a:extLst>
              <a:ext uri="{FF2B5EF4-FFF2-40B4-BE49-F238E27FC236}">
                <a16:creationId xmlns:a16="http://schemas.microsoft.com/office/drawing/2014/main" id="{CFD5BE2D-9CE5-4405-806D-C8C782AA6D02}"/>
              </a:ext>
            </a:extLst>
          </p:cNvPr>
          <p:cNvPicPr>
            <a:picLocks noChangeAspect="1"/>
          </p:cNvPicPr>
          <p:nvPr/>
        </p:nvPicPr>
        <p:blipFill>
          <a:blip r:embed="rId3"/>
          <a:stretch>
            <a:fillRect/>
          </a:stretch>
        </p:blipFill>
        <p:spPr>
          <a:xfrm>
            <a:off x="694944" y="3595271"/>
            <a:ext cx="7815072" cy="1550997"/>
          </a:xfrm>
          <a:prstGeom prst="rect">
            <a:avLst/>
          </a:prstGeom>
        </p:spPr>
      </p:pic>
      <p:sp>
        <p:nvSpPr>
          <p:cNvPr id="32" name="Rectangle 31">
            <a:extLst>
              <a:ext uri="{FF2B5EF4-FFF2-40B4-BE49-F238E27FC236}">
                <a16:creationId xmlns:a16="http://schemas.microsoft.com/office/drawing/2014/main" id="{E6E722F0-6305-4BF3-AC4A-495D5C3EC9E0}"/>
              </a:ext>
            </a:extLst>
          </p:cNvPr>
          <p:cNvSpPr/>
          <p:nvPr/>
        </p:nvSpPr>
        <p:spPr>
          <a:xfrm>
            <a:off x="198120" y="3518030"/>
            <a:ext cx="8808720" cy="1705481"/>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GB">
              <a:solidFill>
                <a:prstClr val="white"/>
              </a:solidFill>
              <a:latin typeface="Calibri"/>
            </a:endParaRPr>
          </a:p>
        </p:txBody>
      </p:sp>
    </p:spTree>
    <p:extLst>
      <p:ext uri="{BB962C8B-B14F-4D97-AF65-F5344CB8AC3E}">
        <p14:creationId xmlns:p14="http://schemas.microsoft.com/office/powerpoint/2010/main" val="171910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a:extLst>
              <a:ext uri="{FF2B5EF4-FFF2-40B4-BE49-F238E27FC236}">
                <a16:creationId xmlns:a16="http://schemas.microsoft.com/office/drawing/2014/main" id="{EEE435BE-E533-4ED6-97FF-4ACA2D953F6C}"/>
              </a:ext>
            </a:extLst>
          </p:cNvPr>
          <p:cNvSpPr>
            <a:spLocks noGrp="1"/>
          </p:cNvSpPr>
          <p:nvPr>
            <p:ph idx="1"/>
          </p:nvPr>
        </p:nvSpPr>
        <p:spPr bwMode="auto">
          <a:xfrm>
            <a:off x="-89284" y="913601"/>
            <a:ext cx="3273918" cy="794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rtlCol="0" anchor="t" anchorCtr="0" compatLnSpc="1">
            <a:prstTxWarp prst="textNoShape">
              <a:avLst/>
            </a:prstTxWarp>
            <a:normAutofit fontScale="62500" lnSpcReduction="20000"/>
          </a:bodyPr>
          <a:lstStyle/>
          <a:p>
            <a:pPr marL="0" indent="0" algn="ctr">
              <a:buNone/>
            </a:pPr>
            <a:r>
              <a:rPr lang="en-GB" altLang="en-US" dirty="0"/>
              <a:t>				</a:t>
            </a:r>
          </a:p>
          <a:p>
            <a:pPr marL="0" indent="0" algn="ctr">
              <a:buNone/>
            </a:pPr>
            <a:r>
              <a:rPr lang="en-GB" altLang="en-US" sz="4300" b="1" dirty="0"/>
              <a:t>Campaigns </a:t>
            </a:r>
            <a:endParaRPr lang="en-GB" altLang="en-US" sz="4300" b="1" dirty="0">
              <a:solidFill>
                <a:schemeClr val="tx1">
                  <a:lumMod val="65000"/>
                  <a:lumOff val="35000"/>
                </a:schemeClr>
              </a:solidFill>
              <a:cs typeface="Calibri"/>
            </a:endParaRPr>
          </a:p>
        </p:txBody>
      </p:sp>
      <p:sp>
        <p:nvSpPr>
          <p:cNvPr id="4" name="TextBox 3">
            <a:extLst>
              <a:ext uri="{FF2B5EF4-FFF2-40B4-BE49-F238E27FC236}">
                <a16:creationId xmlns:a16="http://schemas.microsoft.com/office/drawing/2014/main" id="{31ACE527-BCE8-4F46-9EED-ED67BECB8F38}"/>
              </a:ext>
            </a:extLst>
          </p:cNvPr>
          <p:cNvSpPr txBox="1"/>
          <p:nvPr/>
        </p:nvSpPr>
        <p:spPr>
          <a:xfrm>
            <a:off x="2286000" y="3200400"/>
            <a:ext cx="4572000"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defTabSz="457200" fontAlgn="auto">
              <a:spcBef>
                <a:spcPts val="0"/>
              </a:spcBef>
              <a:spcAft>
                <a:spcPts val="0"/>
              </a:spcAft>
            </a:pPr>
            <a:endParaRPr lang="en-GB" b="1" dirty="0">
              <a:solidFill>
                <a:prstClr val="black"/>
              </a:solidFill>
              <a:latin typeface="Calibri"/>
              <a:cs typeface="Calibri"/>
            </a:endParaRPr>
          </a:p>
        </p:txBody>
      </p:sp>
      <p:pic>
        <p:nvPicPr>
          <p:cNvPr id="1030" name="Picture 6" descr="May be an image of text that says '#MAKE THE CALL AND YOU COULD HELP SAVE A LIFE -. #MAKETHECALL 0800 0731 999 to book a free HOME FIRE SAFETY VISIT or text &quot;FIRE&quot; to 80800 from your mobile phone'">
            <a:extLst>
              <a:ext uri="{FF2B5EF4-FFF2-40B4-BE49-F238E27FC236}">
                <a16:creationId xmlns:a16="http://schemas.microsoft.com/office/drawing/2014/main" id="{AD84855C-E2B3-48C3-A64C-F7A3521E1E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20" y="1896392"/>
            <a:ext cx="3507484" cy="246985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6" name="Picture 2" descr="New Scottish smoke alarm law: What do you need to do?">
            <a:extLst>
              <a:ext uri="{FF2B5EF4-FFF2-40B4-BE49-F238E27FC236}">
                <a16:creationId xmlns:a16="http://schemas.microsoft.com/office/drawing/2014/main" id="{5E425A8C-B858-4BCF-B341-ADE93A4DCB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6559" y="960083"/>
            <a:ext cx="3042745" cy="15883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4" name="Picture 10" descr="No photo description available.">
            <a:extLst>
              <a:ext uri="{FF2B5EF4-FFF2-40B4-BE49-F238E27FC236}">
                <a16:creationId xmlns:a16="http://schemas.microsoft.com/office/drawing/2014/main" id="{2C355636-9F2D-410D-B90F-F95FCD81649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31661" y="1976996"/>
            <a:ext cx="2193454" cy="3185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descr="May be an image of campsite and text that says '#SafeOutdoors SCOTTISH FIRED FIRE AND RESCUE SERVICE Working or safer Ûnn Scotland'">
            <a:extLst>
              <a:ext uri="{FF2B5EF4-FFF2-40B4-BE49-F238E27FC236}">
                <a16:creationId xmlns:a16="http://schemas.microsoft.com/office/drawing/2014/main" id="{353916CC-10FD-47BB-8FC9-3344F39BB5A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8651" y="2756995"/>
            <a:ext cx="2491790" cy="24917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77333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57F36-6D2F-4B0F-9F0E-50A0528BD2FE}"/>
              </a:ext>
            </a:extLst>
          </p:cNvPr>
          <p:cNvSpPr>
            <a:spLocks noGrp="1"/>
          </p:cNvSpPr>
          <p:nvPr>
            <p:ph type="ctrTitle"/>
          </p:nvPr>
        </p:nvSpPr>
        <p:spPr/>
        <p:txBody>
          <a:bodyPr/>
          <a:lstStyle/>
          <a:p>
            <a:endParaRPr lang="en-GB" dirty="0"/>
          </a:p>
        </p:txBody>
      </p:sp>
      <p:sp>
        <p:nvSpPr>
          <p:cNvPr id="3" name="Subtitle 2">
            <a:extLst>
              <a:ext uri="{FF2B5EF4-FFF2-40B4-BE49-F238E27FC236}">
                <a16:creationId xmlns:a16="http://schemas.microsoft.com/office/drawing/2014/main" id="{F339A516-502F-411D-9CEA-88F868F723AA}"/>
              </a:ext>
            </a:extLst>
          </p:cNvPr>
          <p:cNvSpPr>
            <a:spLocks noGrp="1"/>
          </p:cNvSpPr>
          <p:nvPr>
            <p:ph type="subTitle" idx="1"/>
          </p:nvPr>
        </p:nvSpPr>
        <p:spPr/>
        <p:txBody>
          <a:bodyPr/>
          <a:lstStyle/>
          <a:p>
            <a:endParaRPr lang="en-GB"/>
          </a:p>
        </p:txBody>
      </p:sp>
      <p:pic>
        <p:nvPicPr>
          <p:cNvPr id="2050" name="Picture 2" descr="https://ukc-powerpoint.officeapps.live.com/pods/GetClipboardImage.ashx?Id=9d6b59a0-48b8-433d-9161-d79eeefbe718&amp;DC=GUK1&amp;pkey=7e3f5154-619f-4ba9-b351-9a1ff62fbf33&amp;wdwaccluster=GUK1">
            <a:extLst>
              <a:ext uri="{FF2B5EF4-FFF2-40B4-BE49-F238E27FC236}">
                <a16:creationId xmlns:a16="http://schemas.microsoft.com/office/drawing/2014/main" id="{2A301871-41EA-4C6F-B873-10BA1B6993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609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heel(1)">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1784A35-D7BC-441B-A096-64B256BFB6D3}"/>
              </a:ext>
            </a:extLst>
          </p:cNvPr>
          <p:cNvSpPr txBox="1"/>
          <p:nvPr/>
        </p:nvSpPr>
        <p:spPr>
          <a:xfrm>
            <a:off x="3802380" y="1680104"/>
            <a:ext cx="5189220" cy="3293209"/>
          </a:xfrm>
          <a:prstGeom prst="rect">
            <a:avLst/>
          </a:prstGeom>
          <a:noFill/>
        </p:spPr>
        <p:txBody>
          <a:bodyPr wrap="square" rtlCol="0">
            <a:spAutoFit/>
          </a:bodyPr>
          <a:lstStyle/>
          <a:p>
            <a:pPr marL="342900" indent="-342900" algn="just" defTabSz="457200" fontAlgn="auto">
              <a:spcBef>
                <a:spcPts val="0"/>
              </a:spcBef>
              <a:spcAft>
                <a:spcPts val="0"/>
              </a:spcAft>
              <a:buFont typeface="Arial" panose="020B0604020202020204" pitchFamily="34" charset="0"/>
              <a:buChar char="•"/>
            </a:pPr>
            <a:r>
              <a:rPr lang="en-GB" sz="1600" dirty="0">
                <a:solidFill>
                  <a:prstClr val="black"/>
                </a:solidFill>
                <a:latin typeface="Arial" panose="020B0604020202020204" pitchFamily="34" charset="0"/>
                <a:cs typeface="Arial" panose="020B0604020202020204" pitchFamily="34" charset="0"/>
              </a:rPr>
              <a:t>Sign up as an approved partner and utilise our HFSV referral system (CSET)</a:t>
            </a:r>
          </a:p>
          <a:p>
            <a:pPr marL="342900" indent="-342900" algn="just" defTabSz="457200" fontAlgn="auto">
              <a:spcBef>
                <a:spcPts val="0"/>
              </a:spcBef>
              <a:spcAft>
                <a:spcPts val="0"/>
              </a:spcAft>
              <a:buFont typeface="Arial" panose="020B0604020202020204" pitchFamily="34" charset="0"/>
              <a:buChar char="•"/>
            </a:pPr>
            <a:r>
              <a:rPr lang="en-GB" sz="1600" dirty="0">
                <a:solidFill>
                  <a:prstClr val="black"/>
                </a:solidFill>
                <a:latin typeface="Arial" panose="020B0604020202020204" pitchFamily="34" charset="0"/>
                <a:cs typeface="Arial" panose="020B0604020202020204" pitchFamily="34" charset="0"/>
              </a:rPr>
              <a:t>Raise awareness of the risk criteria associated with those at highest risk from fire</a:t>
            </a:r>
          </a:p>
          <a:p>
            <a:pPr marL="342900" indent="-342900" algn="just" defTabSz="457200" fontAlgn="auto">
              <a:spcBef>
                <a:spcPts val="0"/>
              </a:spcBef>
              <a:spcAft>
                <a:spcPts val="0"/>
              </a:spcAft>
              <a:buFont typeface="Arial" panose="020B0604020202020204" pitchFamily="34" charset="0"/>
              <a:buChar char="•"/>
            </a:pPr>
            <a:r>
              <a:rPr lang="en-GB" sz="1600" dirty="0">
                <a:solidFill>
                  <a:prstClr val="black"/>
                </a:solidFill>
                <a:latin typeface="Arial" panose="020B0604020202020204" pitchFamily="34" charset="0"/>
                <a:cs typeface="Arial" panose="020B0604020202020204" pitchFamily="34" charset="0"/>
              </a:rPr>
              <a:t>Establish and strengthen communication channels with the SFRS LALO’s and CAT</a:t>
            </a:r>
          </a:p>
          <a:p>
            <a:pPr marL="342900" indent="-342900" algn="just" defTabSz="457200" fontAlgn="auto">
              <a:spcBef>
                <a:spcPts val="0"/>
              </a:spcBef>
              <a:spcAft>
                <a:spcPts val="0"/>
              </a:spcAft>
              <a:buFont typeface="Arial" panose="020B0604020202020204" pitchFamily="34" charset="0"/>
              <a:buChar char="•"/>
            </a:pPr>
            <a:r>
              <a:rPr lang="en-GB" sz="1600" dirty="0">
                <a:solidFill>
                  <a:prstClr val="black"/>
                </a:solidFill>
                <a:latin typeface="Arial" panose="020B0604020202020204" pitchFamily="34" charset="0"/>
                <a:cs typeface="Arial" panose="020B0604020202020204" pitchFamily="34" charset="0"/>
              </a:rPr>
              <a:t>Engage with the SFRS Fire Safety campaigns and share with stakeholders</a:t>
            </a:r>
          </a:p>
          <a:p>
            <a:pPr marL="342900" indent="-342900" algn="just" defTabSz="457200" fontAlgn="auto">
              <a:spcBef>
                <a:spcPts val="0"/>
              </a:spcBef>
              <a:spcAft>
                <a:spcPts val="0"/>
              </a:spcAft>
              <a:buFont typeface="Arial" panose="020B0604020202020204" pitchFamily="34" charset="0"/>
              <a:buChar char="•"/>
            </a:pPr>
            <a:r>
              <a:rPr lang="en-GB" sz="1600" b="1" dirty="0">
                <a:solidFill>
                  <a:prstClr val="black"/>
                </a:solidFill>
                <a:latin typeface="Arial" panose="020B0604020202020204" pitchFamily="34" charset="0"/>
                <a:cs typeface="Arial" panose="020B0604020202020204" pitchFamily="34" charset="0"/>
              </a:rPr>
              <a:t>Be part of our future - </a:t>
            </a:r>
            <a:r>
              <a:rPr lang="en-GB" sz="1600" dirty="0">
                <a:solidFill>
                  <a:prstClr val="black"/>
                </a:solidFill>
                <a:latin typeface="Arial" panose="020B0604020202020204" pitchFamily="34" charset="0"/>
                <a:cs typeface="Arial" panose="020B0604020202020204" pitchFamily="34" charset="0"/>
              </a:rPr>
              <a:t>Support upcoming SFRS partnership engagement events, and new CSE initiatives and projects e.g. Safe &amp; Well, which is being developed as an enhancement and replacement to CSET.</a:t>
            </a:r>
          </a:p>
        </p:txBody>
      </p:sp>
      <p:pic>
        <p:nvPicPr>
          <p:cNvPr id="5" name="Picture 4">
            <a:extLst>
              <a:ext uri="{FF2B5EF4-FFF2-40B4-BE49-F238E27FC236}">
                <a16:creationId xmlns:a16="http://schemas.microsoft.com/office/drawing/2014/main" id="{21C5018A-909D-4BFC-90A9-5FE7FD2CC149}"/>
              </a:ext>
            </a:extLst>
          </p:cNvPr>
          <p:cNvPicPr>
            <a:picLocks noChangeAspect="1"/>
          </p:cNvPicPr>
          <p:nvPr/>
        </p:nvPicPr>
        <p:blipFill>
          <a:blip r:embed="rId2"/>
          <a:stretch>
            <a:fillRect/>
          </a:stretch>
        </p:blipFill>
        <p:spPr>
          <a:xfrm>
            <a:off x="109728" y="2046603"/>
            <a:ext cx="3624385" cy="2453238"/>
          </a:xfrm>
          <a:prstGeom prst="rect">
            <a:avLst/>
          </a:prstGeom>
        </p:spPr>
      </p:pic>
      <p:sp>
        <p:nvSpPr>
          <p:cNvPr id="6" name="TextBox 5">
            <a:extLst>
              <a:ext uri="{FF2B5EF4-FFF2-40B4-BE49-F238E27FC236}">
                <a16:creationId xmlns:a16="http://schemas.microsoft.com/office/drawing/2014/main" id="{D250C6C2-DFE7-4FC0-A855-91A53AD863D5}"/>
              </a:ext>
            </a:extLst>
          </p:cNvPr>
          <p:cNvSpPr txBox="1"/>
          <p:nvPr/>
        </p:nvSpPr>
        <p:spPr>
          <a:xfrm>
            <a:off x="304800" y="948691"/>
            <a:ext cx="8406384" cy="461665"/>
          </a:xfrm>
          <a:prstGeom prst="rect">
            <a:avLst/>
          </a:prstGeom>
          <a:noFill/>
        </p:spPr>
        <p:txBody>
          <a:bodyPr wrap="square" rtlCol="0">
            <a:spAutoFit/>
          </a:bodyPr>
          <a:lstStyle/>
          <a:p>
            <a:pPr algn="ctr" defTabSz="457200" fontAlgn="auto">
              <a:spcBef>
                <a:spcPts val="0"/>
              </a:spcBef>
              <a:spcAft>
                <a:spcPts val="0"/>
              </a:spcAft>
            </a:pPr>
            <a:r>
              <a:rPr lang="en-GB" sz="2400" b="1" dirty="0">
                <a:solidFill>
                  <a:prstClr val="black"/>
                </a:solidFill>
                <a:latin typeface="Arial" panose="020B0604020202020204" pitchFamily="34" charset="0"/>
                <a:cs typeface="Arial" panose="020B0604020202020204" pitchFamily="34" charset="0"/>
              </a:rPr>
              <a:t>Partnership Working - Future Support and Collaboration</a:t>
            </a:r>
          </a:p>
        </p:txBody>
      </p:sp>
    </p:spTree>
    <p:extLst>
      <p:ext uri="{BB962C8B-B14F-4D97-AF65-F5344CB8AC3E}">
        <p14:creationId xmlns:p14="http://schemas.microsoft.com/office/powerpoint/2010/main" val="4188019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11560" y="404664"/>
            <a:ext cx="7772400" cy="4248472"/>
          </a:xfrm>
        </p:spPr>
        <p:txBody>
          <a:bodyPr>
            <a:normAutofit/>
          </a:bodyPr>
          <a:lstStyle/>
          <a:p>
            <a:r>
              <a:rPr lang="en-GB" dirty="0" smtClean="0"/>
              <a:t/>
            </a:r>
            <a:br>
              <a:rPr lang="en-GB" dirty="0" smtClean="0"/>
            </a:br>
            <a:endParaRPr lang="en-GB" dirty="0"/>
          </a:p>
        </p:txBody>
      </p:sp>
      <p:sp>
        <p:nvSpPr>
          <p:cNvPr id="6" name="TextBox 5"/>
          <p:cNvSpPr txBox="1"/>
          <p:nvPr/>
        </p:nvSpPr>
        <p:spPr>
          <a:xfrm>
            <a:off x="467544" y="1556792"/>
            <a:ext cx="7992888" cy="3877985"/>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en-GB" altLang="en-US" sz="2800" dirty="0" smtClean="0">
                <a:ea typeface="ＭＳ Ｐゴシック" pitchFamily="34" charset="-128"/>
              </a:rPr>
              <a:t>Fatality </a:t>
            </a:r>
            <a:r>
              <a:rPr lang="en-GB" altLang="en-US" sz="2800" dirty="0">
                <a:ea typeface="ＭＳ Ｐゴシック" pitchFamily="34" charset="-128"/>
              </a:rPr>
              <a:t>rate is lower in homes with an operational </a:t>
            </a:r>
            <a:r>
              <a:rPr lang="en-GB" altLang="en-US" sz="2800" dirty="0" smtClean="0">
                <a:ea typeface="ＭＳ Ｐゴシック" pitchFamily="34" charset="-128"/>
              </a:rPr>
              <a:t>interlinked alarm.</a:t>
            </a:r>
            <a:endParaRPr lang="en-GB" altLang="en-US" sz="2800" dirty="0">
              <a:ea typeface="ＭＳ Ｐゴシック" pitchFamily="34" charset="-128"/>
            </a:endParaRPr>
          </a:p>
          <a:p>
            <a:pPr marL="285750" indent="-285750">
              <a:spcAft>
                <a:spcPts val="1200"/>
              </a:spcAft>
              <a:buFont typeface="Arial" panose="020B0604020202020204" pitchFamily="34" charset="0"/>
              <a:buChar char="•"/>
            </a:pPr>
            <a:r>
              <a:rPr lang="en-GB" sz="2800" dirty="0" smtClean="0"/>
              <a:t>Higher risk for: </a:t>
            </a:r>
          </a:p>
          <a:p>
            <a:pPr marL="742950" lvl="1" indent="-285750">
              <a:spcAft>
                <a:spcPts val="1200"/>
              </a:spcAft>
              <a:buFont typeface="Arial" panose="020B0604020202020204" pitchFamily="34" charset="0"/>
              <a:buChar char="•"/>
            </a:pPr>
            <a:r>
              <a:rPr lang="en-GB" sz="2800" dirty="0" smtClean="0"/>
              <a:t>older people, </a:t>
            </a:r>
          </a:p>
          <a:p>
            <a:pPr marL="742950" lvl="1" indent="-285750">
              <a:spcAft>
                <a:spcPts val="1200"/>
              </a:spcAft>
              <a:buFont typeface="Arial" panose="020B0604020202020204" pitchFamily="34" charset="0"/>
              <a:buChar char="•"/>
            </a:pPr>
            <a:r>
              <a:rPr lang="en-GB" sz="2800" dirty="0" smtClean="0"/>
              <a:t>people with mobility problems, </a:t>
            </a:r>
          </a:p>
          <a:p>
            <a:pPr marL="742950" lvl="1" indent="-285750">
              <a:spcAft>
                <a:spcPts val="1200"/>
              </a:spcAft>
              <a:buFont typeface="Arial" panose="020B0604020202020204" pitchFamily="34" charset="0"/>
              <a:buChar char="•"/>
            </a:pPr>
            <a:r>
              <a:rPr lang="en-GB" sz="2800" dirty="0" smtClean="0"/>
              <a:t>chaotic lifestyles, and </a:t>
            </a:r>
          </a:p>
          <a:p>
            <a:pPr marL="742950" lvl="1" indent="-285750">
              <a:spcAft>
                <a:spcPts val="1200"/>
              </a:spcAft>
              <a:buFont typeface="Arial" panose="020B0604020202020204" pitchFamily="34" charset="0"/>
              <a:buChar char="•"/>
            </a:pPr>
            <a:r>
              <a:rPr lang="en-GB" sz="2800" dirty="0" smtClean="0"/>
              <a:t>those who live alone.</a:t>
            </a:r>
            <a:endParaRPr lang="en-GB" sz="2800" dirty="0"/>
          </a:p>
        </p:txBody>
      </p:sp>
      <p:sp>
        <p:nvSpPr>
          <p:cNvPr id="5" name="TextBox 4"/>
          <p:cNvSpPr txBox="1"/>
          <p:nvPr/>
        </p:nvSpPr>
        <p:spPr>
          <a:xfrm>
            <a:off x="467544" y="404664"/>
            <a:ext cx="6840760" cy="830997"/>
          </a:xfrm>
          <a:prstGeom prst="rect">
            <a:avLst/>
          </a:prstGeom>
          <a:noFill/>
        </p:spPr>
        <p:txBody>
          <a:bodyPr wrap="square" rtlCol="0">
            <a:spAutoFit/>
          </a:bodyPr>
          <a:lstStyle/>
          <a:p>
            <a:r>
              <a:rPr lang="en-GB" sz="4800" b="1" dirty="0" smtClean="0"/>
              <a:t>Fire does Discriminate</a:t>
            </a:r>
            <a:endParaRPr lang="en-GB" sz="4800" b="1" dirty="0"/>
          </a:p>
        </p:txBody>
      </p:sp>
    </p:spTree>
    <p:extLst>
      <p:ext uri="{BB962C8B-B14F-4D97-AF65-F5344CB8AC3E}">
        <p14:creationId xmlns:p14="http://schemas.microsoft.com/office/powerpoint/2010/main" val="41725686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alibri" panose="020F0502020204030204" pitchFamily="34" charset="0"/>
                <a:cs typeface="Calibri" panose="020F0502020204030204" pitchFamily="34" charset="0"/>
              </a:rPr>
              <a:t>Parliamentary Process</a:t>
            </a:r>
            <a:endParaRPr lang="en-GB"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r>
              <a:rPr lang="en-GB" sz="2800" dirty="0" smtClean="0"/>
              <a:t>Public Consultation in 2017, including events organised through TIS and </a:t>
            </a:r>
            <a:r>
              <a:rPr lang="en-GB" sz="2800" dirty="0" err="1" smtClean="0"/>
              <a:t>TPAS</a:t>
            </a:r>
            <a:endParaRPr lang="en-GB" sz="2800" dirty="0" smtClean="0"/>
          </a:p>
          <a:p>
            <a:r>
              <a:rPr lang="en-GB" sz="2800" dirty="0" smtClean="0"/>
              <a:t>Regulations debated by </a:t>
            </a:r>
            <a:r>
              <a:rPr lang="en-GB" sz="2800" dirty="0" err="1" smtClean="0"/>
              <a:t>LGCC</a:t>
            </a:r>
            <a:r>
              <a:rPr lang="en-GB" sz="2800" dirty="0" smtClean="0"/>
              <a:t> in Scottish Parliament end of 2018, unanimous support, Minister committed to public awareness campaign</a:t>
            </a:r>
          </a:p>
          <a:p>
            <a:r>
              <a:rPr lang="en-GB" sz="2800" dirty="0" smtClean="0"/>
              <a:t>Covid-19, affected everyone’s plans – postponed commencement date to Feb 2022</a:t>
            </a:r>
          </a:p>
          <a:p>
            <a:r>
              <a:rPr lang="en-GB" sz="2800" dirty="0" smtClean="0"/>
              <a:t>Up to the wire – Parliamentary debate Jan 21 </a:t>
            </a:r>
            <a:endParaRPr lang="en-GB" sz="2800" dirty="0"/>
          </a:p>
        </p:txBody>
      </p:sp>
    </p:spTree>
    <p:extLst>
      <p:ext uri="{BB962C8B-B14F-4D97-AF65-F5344CB8AC3E}">
        <p14:creationId xmlns:p14="http://schemas.microsoft.com/office/powerpoint/2010/main" val="14027150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b="1" dirty="0" smtClean="0"/>
              <a:t>Public Awareness Campaign</a:t>
            </a:r>
            <a:endParaRPr lang="en-GB" sz="3200" b="1" dirty="0"/>
          </a:p>
        </p:txBody>
      </p:sp>
      <p:sp>
        <p:nvSpPr>
          <p:cNvPr id="3" name="Content Placeholder 2"/>
          <p:cNvSpPr>
            <a:spLocks noGrp="1"/>
          </p:cNvSpPr>
          <p:nvPr>
            <p:ph idx="1"/>
          </p:nvPr>
        </p:nvSpPr>
        <p:spPr>
          <a:xfrm>
            <a:off x="467544" y="1484784"/>
            <a:ext cx="8219256" cy="4525963"/>
          </a:xfrm>
        </p:spPr>
        <p:txBody>
          <a:bodyPr/>
          <a:lstStyle/>
          <a:p>
            <a:r>
              <a:rPr lang="en-GB" sz="2800" dirty="0" smtClean="0"/>
              <a:t>Advertising Campaign launched on </a:t>
            </a:r>
            <a:r>
              <a:rPr lang="en-GB" sz="2800" dirty="0"/>
              <a:t>19 August (</a:t>
            </a:r>
            <a:r>
              <a:rPr lang="en-GB" sz="2800" dirty="0">
                <a:hlinkClick r:id="rId3"/>
              </a:rPr>
              <a:t>https://</a:t>
            </a:r>
            <a:r>
              <a:rPr lang="en-GB" sz="2800" dirty="0" smtClean="0">
                <a:hlinkClick r:id="rId3"/>
              </a:rPr>
              <a:t>www.youtube.com/watch?v=6MeEAUwuFjg</a:t>
            </a:r>
            <a:r>
              <a:rPr lang="en-GB" sz="2800" dirty="0" smtClean="0"/>
              <a:t>)</a:t>
            </a:r>
          </a:p>
          <a:p>
            <a:r>
              <a:rPr lang="en-GB" sz="2800" dirty="0" smtClean="0"/>
              <a:t>Includes TV and radio adverts, digital</a:t>
            </a:r>
            <a:r>
              <a:rPr lang="en-GB" sz="2800" dirty="0"/>
              <a:t>, and leaflets in libraries</a:t>
            </a:r>
          </a:p>
          <a:p>
            <a:r>
              <a:rPr lang="en-GB" sz="2800" dirty="0" smtClean="0"/>
              <a:t>Supporting </a:t>
            </a:r>
            <a:r>
              <a:rPr lang="en-GB" sz="2800" dirty="0"/>
              <a:t>material at </a:t>
            </a:r>
            <a:r>
              <a:rPr lang="en-GB" sz="2800" dirty="0">
                <a:hlinkClick r:id="rId4"/>
              </a:rPr>
              <a:t>https://</a:t>
            </a:r>
            <a:r>
              <a:rPr lang="en-GB" sz="2800" dirty="0" smtClean="0">
                <a:hlinkClick r:id="rId4"/>
              </a:rPr>
              <a:t>www.mygov.scot/home-fire-safety</a:t>
            </a:r>
            <a:endParaRPr lang="en-GB" sz="2800" dirty="0" smtClean="0"/>
          </a:p>
          <a:p>
            <a:r>
              <a:rPr lang="en-GB" sz="2800" dirty="0" smtClean="0"/>
              <a:t>Projected to reach 95.2</a:t>
            </a:r>
            <a:r>
              <a:rPr lang="en-GB" sz="2800" dirty="0"/>
              <a:t>% of </a:t>
            </a:r>
            <a:r>
              <a:rPr lang="en-GB" sz="2800" dirty="0" smtClean="0"/>
              <a:t>adults </a:t>
            </a:r>
            <a:r>
              <a:rPr lang="en-GB" sz="2800" dirty="0"/>
              <a:t>across Scotland (4,395,000 people) with 84.8% </a:t>
            </a:r>
            <a:r>
              <a:rPr lang="en-GB" sz="2800" dirty="0" smtClean="0"/>
              <a:t>seeing </a:t>
            </a:r>
            <a:r>
              <a:rPr lang="en-GB" sz="2800" dirty="0"/>
              <a:t>the campaign at least 3 times </a:t>
            </a:r>
          </a:p>
        </p:txBody>
      </p:sp>
    </p:spTree>
    <p:extLst>
      <p:ext uri="{BB962C8B-B14F-4D97-AF65-F5344CB8AC3E}">
        <p14:creationId xmlns:p14="http://schemas.microsoft.com/office/powerpoint/2010/main" val="21569627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alibri" panose="020F0502020204030204" pitchFamily="34" charset="0"/>
                <a:cs typeface="Calibri" panose="020F0502020204030204" pitchFamily="34" charset="0"/>
              </a:rPr>
              <a:t>New Fire Standard</a:t>
            </a:r>
            <a:endParaRPr lang="en-GB"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r>
              <a:rPr lang="en-GB" dirty="0" smtClean="0"/>
              <a:t>Applies to all homes from 1 February 2022</a:t>
            </a:r>
          </a:p>
          <a:p>
            <a:r>
              <a:rPr lang="en-GB" dirty="0" smtClean="0"/>
              <a:t>Based on existing PRS and new build standards</a:t>
            </a:r>
          </a:p>
          <a:p>
            <a:r>
              <a:rPr lang="en-GB" dirty="0" smtClean="0"/>
              <a:t>One alarm in every hall and the living room, a heat alarm in the kitchen</a:t>
            </a:r>
          </a:p>
          <a:p>
            <a:r>
              <a:rPr lang="en-GB" dirty="0" smtClean="0"/>
              <a:t>All interlinked</a:t>
            </a:r>
          </a:p>
          <a:p>
            <a:r>
              <a:rPr lang="en-GB" dirty="0" smtClean="0"/>
              <a:t>Either mains powered or sealed battery</a:t>
            </a:r>
          </a:p>
        </p:txBody>
      </p:sp>
    </p:spTree>
    <p:extLst>
      <p:ext uri="{BB962C8B-B14F-4D97-AF65-F5344CB8AC3E}">
        <p14:creationId xmlns:p14="http://schemas.microsoft.com/office/powerpoint/2010/main" val="3103161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latin typeface="Calibri" panose="020F0502020204030204" pitchFamily="34" charset="0"/>
                <a:cs typeface="Calibri" panose="020F0502020204030204" pitchFamily="34" charset="0"/>
              </a:rPr>
              <a:t>Also Carbon Monoxide</a:t>
            </a:r>
            <a:endParaRPr lang="en-GB" b="1" dirty="0">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p:txBody>
          <a:bodyPr/>
          <a:lstStyle/>
          <a:p>
            <a:r>
              <a:rPr lang="en-GB" dirty="0" smtClean="0"/>
              <a:t>“Silent killer”</a:t>
            </a:r>
          </a:p>
          <a:p>
            <a:r>
              <a:rPr lang="en-GB" dirty="0" smtClean="0"/>
              <a:t>United Against CO estimate that less than 25% of homes have detectors</a:t>
            </a:r>
          </a:p>
          <a:p>
            <a:r>
              <a:rPr lang="en-GB" dirty="0" smtClean="0"/>
              <a:t>Will be required in any household room with a carbon fuelled appliance (or a flue) – except hobs and cookers</a:t>
            </a:r>
          </a:p>
          <a:p>
            <a:r>
              <a:rPr lang="en-GB" dirty="0" smtClean="0"/>
              <a:t>Sealed battery or long-life</a:t>
            </a:r>
          </a:p>
          <a:p>
            <a:r>
              <a:rPr lang="en-GB" dirty="0" smtClean="0"/>
              <a:t>Not interlinked with fire alarms</a:t>
            </a:r>
          </a:p>
          <a:p>
            <a:pPr marL="0" indent="0">
              <a:buNone/>
            </a:pPr>
            <a:endParaRPr lang="en-GB" dirty="0"/>
          </a:p>
        </p:txBody>
      </p:sp>
    </p:spTree>
    <p:extLst>
      <p:ext uri="{BB962C8B-B14F-4D97-AF65-F5344CB8AC3E}">
        <p14:creationId xmlns:p14="http://schemas.microsoft.com/office/powerpoint/2010/main" val="4127485526"/>
      </p:ext>
    </p:extLst>
  </p:cSld>
  <p:clrMapOvr>
    <a:masterClrMapping/>
  </p:clrMapOvr>
  <p:timing>
    <p:tnLst>
      <p:par>
        <p:cTn id="1" dur="indefinite" restart="never" nodeType="tmRoot"/>
      </p:par>
    </p:tnLst>
  </p:timing>
</p:sld>
</file>

<file path=ppt/theme/theme1.xml><?xml version="1.0" encoding="utf-8"?>
<a:theme xmlns:a="http://schemas.openxmlformats.org/drawingml/2006/main" name="Scottish Government Whi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53D26341A57B383EE0540010E0463CCA" version="1.0.0">
  <systemFields>
    <field name="Objective-Id">
      <value order="0">A34982162</value>
    </field>
    <field name="Objective-Title">
      <value order="0">CPG event - fire alarms - 26 October 2021</value>
    </field>
    <field name="Objective-Description">
      <value order="0"/>
    </field>
    <field name="Objective-CreationStamp">
      <value order="0">2021-10-14T13:04:46Z</value>
    </field>
    <field name="Objective-IsApproved">
      <value order="0">false</value>
    </field>
    <field name="Objective-IsPublished">
      <value order="0">false</value>
    </field>
    <field name="Objective-DatePublished">
      <value order="0"/>
    </field>
    <field name="Objective-ModificationStamp">
      <value order="0">2021-10-14T13:04:45Z</value>
    </field>
    <field name="Objective-Owner">
      <value order="0">Roberts, Simon S (N300247)</value>
    </field>
    <field name="Objective-Path">
      <value order="0">Objective Global Folder:SG File Plan:People, communities and living:Housing:Housing - Sustainability Strategy:Advice and policy: Housing - Sustainability Strategy:Housing: Fire Safety: 2018-2023</value>
    </field>
    <field name="Objective-Parent">
      <value order="0">Housing: Fire Safety: 2018-2023</value>
    </field>
    <field name="Objective-State">
      <value order="0">Being Drafted</value>
    </field>
    <field name="Objective-VersionId">
      <value order="0">vA51470525</value>
    </field>
    <field name="Objective-Version">
      <value order="0">0.1</value>
    </field>
    <field name="Objective-VersionNumber">
      <value order="0">1</value>
    </field>
    <field name="Objective-VersionComment">
      <value order="0">First version</value>
    </field>
    <field name="Objective-FileNumber">
      <value order="0">POL/28987</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Props/app.xml><?xml version="1.0" encoding="utf-8"?>
<Properties xmlns="http://schemas.openxmlformats.org/officeDocument/2006/extended-properties" xmlns:vt="http://schemas.openxmlformats.org/officeDocument/2006/docPropsVTypes">
  <Template>Scottish Government White</Template>
  <TotalTime>3587</TotalTime>
  <Words>5933</Words>
  <Application>Microsoft Office PowerPoint</Application>
  <PresentationFormat>On-screen Show (4:3)</PresentationFormat>
  <Paragraphs>589</Paragraphs>
  <Slides>46</Slides>
  <Notes>33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46</vt:i4>
      </vt:variant>
    </vt:vector>
  </HeadingPairs>
  <TitlesOfParts>
    <vt:vector size="56" baseType="lpstr">
      <vt:lpstr>ＭＳ Ｐゴシック</vt:lpstr>
      <vt:lpstr>Arial</vt:lpstr>
      <vt:lpstr>Calibri</vt:lpstr>
      <vt:lpstr>Calibri Light</vt:lpstr>
      <vt:lpstr>Helvetica</vt:lpstr>
      <vt:lpstr>Mangal</vt:lpstr>
      <vt:lpstr>Times New Roman</vt:lpstr>
      <vt:lpstr>Scottish Government White</vt:lpstr>
      <vt:lpstr>1_Office Theme</vt:lpstr>
      <vt:lpstr>Office Theme</vt:lpstr>
      <vt:lpstr>Cross Party Group on Accident Prevention and Safety Awareness,  26 October 2021  New Fire Alarm Legislation</vt:lpstr>
      <vt:lpstr>PowerPoint Presentation</vt:lpstr>
      <vt:lpstr>Fire and Smoke Alarms Standards in Scotland</vt:lpstr>
      <vt:lpstr>Common Housing Quality Standard Forum Report (2016)</vt:lpstr>
      <vt:lpstr> </vt:lpstr>
      <vt:lpstr>Parliamentary Process</vt:lpstr>
      <vt:lpstr>Public Awareness Campaign</vt:lpstr>
      <vt:lpstr>New Fire Standard</vt:lpstr>
      <vt:lpstr>Also Carbon Monoxide</vt:lpstr>
      <vt:lpstr>How Much Does it Cost?</vt:lpstr>
      <vt:lpstr>Targeted Support</vt:lpstr>
      <vt:lpstr>Enforcement</vt:lpstr>
      <vt:lpstr>Cross Party Group on Accident Prevention and Safety Awareness,  26 October 2021  New Fire Alarm Legislation</vt:lpstr>
      <vt:lpstr>PowerPoint Presentation</vt:lpstr>
      <vt:lpstr>       7,831 members of staff including volunteers  3,584 wholetime operational staff (45.8% of total)  1,631 vehicles in the fleet including 805 appliances   357 fire stations across Scotland   3 Service Delivery Areas – 14 Local Senior Officer Areas      </vt:lpstr>
      <vt:lpstr>A trusted brand and ability to gain access to 70,000 homes across Scotland each year through our HFSVs.   A Scotland wide organisation with participation in CPPs and HSC Partnerships.   An appetite to transform preventative actions and deploy with health in order to target resources to the people and places most at risk e.g. co-morbidity, age, isolation, mental health are factors that should be related to fire outcomes.  SFRS support the Building Safer Communities phase aimed at reducing unintentional harm.</vt:lpstr>
      <vt:lpstr>Can this be avoided?</vt:lpstr>
      <vt:lpstr>Who is at risk from a fire in the home?</vt:lpstr>
      <vt:lpstr>PowerPoint Presentation</vt:lpstr>
      <vt:lpstr>           </vt:lpstr>
      <vt:lpstr>           </vt:lpstr>
      <vt:lpstr>           </vt:lpstr>
      <vt:lpstr>           </vt:lpstr>
      <vt:lpstr>           </vt:lpstr>
      <vt:lpstr>           </vt:lpstr>
      <vt:lpstr>           </vt:lpstr>
      <vt:lpstr> Home Fire Safety Visits  </vt:lpstr>
      <vt:lpstr>PowerPoint Presentation</vt:lpstr>
      <vt:lpstr>Burn/Scald Injuries – Causes </vt:lpstr>
      <vt:lpstr> Burn/Scald Injuries – Affects </vt:lpstr>
      <vt:lpstr>Burn/Scald Injuries – Physical </vt:lpstr>
      <vt:lpstr>Burn/Scald Injuries – Psychosocial Affects    </vt:lpstr>
      <vt:lpstr>Why have a Burns Club?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Scottish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n300247</dc:creator>
  <cp:lastModifiedBy>Gavin McNab</cp:lastModifiedBy>
  <cp:revision>130</cp:revision>
  <dcterms:created xsi:type="dcterms:W3CDTF">2016-02-19T13:49:34Z</dcterms:created>
  <dcterms:modified xsi:type="dcterms:W3CDTF">2021-11-25T08:04:30Z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A34982162</vt:lpwstr>
  </property>
  <property fmtid="{D5CDD505-2E9C-101B-9397-08002B2CF9AE}" pid="4" name="Objective-Title">
    <vt:lpwstr>CPG event - fire alarms - 26 October 2021</vt:lpwstr>
  </property>
  <property fmtid="{D5CDD505-2E9C-101B-9397-08002B2CF9AE}" pid="5" name="Objective-Description">
    <vt:lpwstr/>
  </property>
  <property fmtid="{D5CDD505-2E9C-101B-9397-08002B2CF9AE}" pid="6" name="Objective-CreationStamp">
    <vt:filetime>2021-10-14T13:04:46Z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2021-10-14T13:04:45Z</vt:filetime>
  </property>
  <property fmtid="{D5CDD505-2E9C-101B-9397-08002B2CF9AE}" pid="11" name="Objective-Owner">
    <vt:lpwstr>Roberts, Simon S (N300247)</vt:lpwstr>
  </property>
  <property fmtid="{D5CDD505-2E9C-101B-9397-08002B2CF9AE}" pid="12" name="Objective-Path">
    <vt:lpwstr>Objective Global Folder:SG File Plan:People, communities and living:Housing:Housing - Sustainability Strategy:Advice and policy: Housing - Sustainability Strategy:Housing: Fire Safety: 2018-2023</vt:lpwstr>
  </property>
  <property fmtid="{D5CDD505-2E9C-101B-9397-08002B2CF9AE}" pid="13" name="Objective-Parent">
    <vt:lpwstr>Housing: Fire Safety: 2018-2023</vt:lpwstr>
  </property>
  <property fmtid="{D5CDD505-2E9C-101B-9397-08002B2CF9AE}" pid="14" name="Objective-State">
    <vt:lpwstr>Being Drafted</vt:lpwstr>
  </property>
  <property fmtid="{D5CDD505-2E9C-101B-9397-08002B2CF9AE}" pid="15" name="Objective-VersionId">
    <vt:lpwstr>vA51470525</vt:lpwstr>
  </property>
  <property fmtid="{D5CDD505-2E9C-101B-9397-08002B2CF9AE}" pid="16" name="Objective-Version">
    <vt:lpwstr>0.1</vt:lpwstr>
  </property>
  <property fmtid="{D5CDD505-2E9C-101B-9397-08002B2CF9AE}" pid="17" name="Objective-VersionNumber">
    <vt:r8>1</vt:r8>
  </property>
  <property fmtid="{D5CDD505-2E9C-101B-9397-08002B2CF9AE}" pid="18" name="Objective-VersionComment">
    <vt:lpwstr>First version</vt:lpwstr>
  </property>
  <property fmtid="{D5CDD505-2E9C-101B-9397-08002B2CF9AE}" pid="19" name="Objective-FileNumber">
    <vt:lpwstr>POL/28987</vt:lpwstr>
  </property>
  <property fmtid="{D5CDD505-2E9C-101B-9397-08002B2CF9AE}" pid="20" name="Objective-Classification">
    <vt:lpwstr>OFFICIAL</vt:lpwstr>
  </property>
  <property fmtid="{D5CDD505-2E9C-101B-9397-08002B2CF9AE}" pid="21" name="Objective-Caveats">
    <vt:lpwstr>Caveat for access to SG Fileplan</vt:lpwstr>
  </property>
  <property fmtid="{D5CDD505-2E9C-101B-9397-08002B2CF9AE}" pid="22" name="Objective-Date of Original">
    <vt:lpwstr/>
  </property>
  <property fmtid="{D5CDD505-2E9C-101B-9397-08002B2CF9AE}" pid="23" name="Objective-Date Received">
    <vt:lpwstr/>
  </property>
  <property fmtid="{D5CDD505-2E9C-101B-9397-08002B2CF9AE}" pid="24" name="Objective-SG Web Publication - Category">
    <vt:lpwstr/>
  </property>
  <property fmtid="{D5CDD505-2E9C-101B-9397-08002B2CF9AE}" pid="25" name="Objective-SG Web Publication - Category 2 Classification">
    <vt:lpwstr/>
  </property>
  <property fmtid="{D5CDD505-2E9C-101B-9397-08002B2CF9AE}" pid="26" name="Objective-Connect Creator">
    <vt:lpwstr/>
  </property>
  <property fmtid="{D5CDD505-2E9C-101B-9397-08002B2CF9AE}" pid="27" name="Objective-Comment">
    <vt:lpwstr/>
  </property>
  <property fmtid="{D5CDD505-2E9C-101B-9397-08002B2CF9AE}" pid="28" name="Objective-Date of Original [system]">
    <vt:lpwstr/>
  </property>
  <property fmtid="{D5CDD505-2E9C-101B-9397-08002B2CF9AE}" pid="29" name="Objective-Date Received [system]">
    <vt:lpwstr/>
  </property>
  <property fmtid="{D5CDD505-2E9C-101B-9397-08002B2CF9AE}" pid="30" name="Objective-SG Web Publication - Category [system]">
    <vt:lpwstr/>
  </property>
  <property fmtid="{D5CDD505-2E9C-101B-9397-08002B2CF9AE}" pid="31" name="Objective-SG Web Publication - Category 2 Classification [system]">
    <vt:lpwstr/>
  </property>
  <property fmtid="{D5CDD505-2E9C-101B-9397-08002B2CF9AE}" pid="32" name="Objective-Connect Creator [system]">
    <vt:lpwstr/>
  </property>
  <property fmtid="{D5CDD505-2E9C-101B-9397-08002B2CF9AE}" pid="33" name="Objective-Required Redaction">
    <vt:lpwstr/>
  </property>
</Properties>
</file>