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tiff" Extension="tif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theme+xml" PartName="/ppt/theme/theme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theme+xml" PartName="/ppt/theme/theme3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chart+xml" PartName="/ppt/charts/chart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1" r:id="rId3"/>
    <p:sldMasterId id="2147483704" r:id="rId4"/>
  </p:sldMasterIdLst>
  <p:notesMasterIdLst>
    <p:notesMasterId r:id="rId4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22" r:id="rId42"/>
    <p:sldId id="323" r:id="rId43"/>
    <p:sldId id="324" r:id="rId44"/>
    <p:sldId id="325" r:id="rId45"/>
    <p:sldId id="326" r:id="rId46"/>
    <p:sldId id="327" r:id="rId47"/>
    <p:sldId id="32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xggc-fsrv-12\shares\Paediatric%20MTC\Audit\MTC%20patient%20tracking%20data%20audit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[MTC patient tracking data audit 2021.xlsx]Mechanism!PivotTable1</c:name>
    <c:fmtId val="68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Mechanisms of injury for Major Trauma, RHCG 2020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Mechanism!$B$3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Mechanism!$A$4:$A$28</c:f>
              <c:strCache>
                <c:ptCount val="24"/>
                <c:pt idx="0">
                  <c:v>Bicycle</c:v>
                </c:pt>
                <c:pt idx="1">
                  <c:v>Dropped by carer</c:v>
                </c:pt>
                <c:pt idx="2">
                  <c:v>Fall from climbing equipment/organised activity</c:v>
                </c:pt>
                <c:pt idx="3">
                  <c:v>Hit by a vehicle while on other transport (scooter, bike etc.)</c:v>
                </c:pt>
                <c:pt idx="4">
                  <c:v>Horse</c:v>
                </c:pt>
                <c:pt idx="5">
                  <c:v>In vehicle - not restrained passenger/driver</c:v>
                </c:pt>
                <c:pt idx="6">
                  <c:v>In vehicle - restrained passenger/driver</c:v>
                </c:pt>
                <c:pt idx="7">
                  <c:v>NAI - Other (including assault)</c:v>
                </c:pt>
                <c:pt idx="8">
                  <c:v>Organised sport</c:v>
                </c:pt>
                <c:pt idx="9">
                  <c:v>Pedestrian hit by vehicle</c:v>
                </c:pt>
                <c:pt idx="10">
                  <c:v>Playground equipment (including swings)</c:v>
                </c:pt>
                <c:pt idx="11">
                  <c:v>Rolled off object (bed/changing table etc.)</c:v>
                </c:pt>
                <c:pt idx="12">
                  <c:v>Stairs</c:v>
                </c:pt>
                <c:pt idx="13">
                  <c:v>Trampoline</c:v>
                </c:pt>
                <c:pt idx="14">
                  <c:v>Tree Climbing</c:v>
                </c:pt>
                <c:pt idx="15">
                  <c:v>Dog bite</c:v>
                </c:pt>
                <c:pt idx="16">
                  <c:v>Ingestion/Inhalation</c:v>
                </c:pt>
                <c:pt idx="17">
                  <c:v>NAI - Self Harm</c:v>
                </c:pt>
                <c:pt idx="18">
                  <c:v>Motorbike/Scooter</c:v>
                </c:pt>
                <c:pt idx="19">
                  <c:v>Fall from window?height (&gt;3m)</c:v>
                </c:pt>
                <c:pt idx="20">
                  <c:v>Fell out of seat/car seat/Buggy/Bed/Sofa</c:v>
                </c:pt>
                <c:pt idx="21">
                  <c:v>trip or simple fall (&lt;3m)</c:v>
                </c:pt>
                <c:pt idx="22">
                  <c:v>Stabbing/Penetrating</c:v>
                </c:pt>
                <c:pt idx="23">
                  <c:v>Sledging</c:v>
                </c:pt>
              </c:strCache>
            </c:strRef>
          </c:cat>
          <c:val>
            <c:numRef>
              <c:f>Mechanism!$B$4:$B$28</c:f>
              <c:numCache>
                <c:formatCode>General</c:formatCode>
                <c:ptCount val="24"/>
                <c:pt idx="0">
                  <c:v>9</c:v>
                </c:pt>
                <c:pt idx="1">
                  <c:v>16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16</c:v>
                </c:pt>
                <c:pt idx="10">
                  <c:v>6</c:v>
                </c:pt>
                <c:pt idx="11">
                  <c:v>2</c:v>
                </c:pt>
                <c:pt idx="12">
                  <c:v>7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14</c:v>
                </c:pt>
                <c:pt idx="17">
                  <c:v>1</c:v>
                </c:pt>
                <c:pt idx="18">
                  <c:v>6</c:v>
                </c:pt>
                <c:pt idx="19">
                  <c:v>7</c:v>
                </c:pt>
                <c:pt idx="20">
                  <c:v>6</c:v>
                </c:pt>
                <c:pt idx="21">
                  <c:v>21</c:v>
                </c:pt>
                <c:pt idx="22">
                  <c:v>6</c:v>
                </c:pt>
                <c:pt idx="2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4-4D60-850A-0B3C8967C2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F4AC-FDA4-4731-AD04-4D80995DCF7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21C4-2CD5-473D-97C0-A1D41A6A3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EACC2B1-D3D1-4814-BA66-D54DDA4E2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7775" y="668338"/>
            <a:ext cx="2005013" cy="1503362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C548722-9AAD-4316-B2E4-2FD901D57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C157183-B3B5-4740-9337-5A5796FE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21" y="3005775"/>
            <a:ext cx="5357118" cy="9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>
            <a:spAutoFit/>
          </a:bodyPr>
          <a:lstStyle>
            <a:lvl1pPr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97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8EDF5-90C5-4180-91DC-71BCD30DCD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2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8EDF5-90C5-4180-91DC-71BCD30DCD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52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447CC-3DA9-4E70-9151-F1DA4FEFC2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2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05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7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1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8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4D4AF-6921-4D25-AAEC-9857BDF62E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0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 </a:t>
            </a:r>
          </a:p>
          <a:p>
            <a:r>
              <a:rPr lang="en-GB" dirty="0" smtClean="0"/>
              <a:t>My name is Mark Lilley and I am one of the Major Trauma Coordinators at the Royal Hospital for Children in Glasgow.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0309C-34C6-4E47-98EB-5E71D06855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2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 </a:t>
            </a:r>
          </a:p>
          <a:p>
            <a:r>
              <a:rPr lang="en-GB" dirty="0" smtClean="0"/>
              <a:t>My name is Mark Lilley and I am one of the Major Trauma Coordinators at the Royal Hospital for Children in Glasgow.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0309C-34C6-4E47-98EB-5E71D06855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2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17600" y="22860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77165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1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1467" y="5334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5334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533400"/>
            <a:ext cx="10837333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209800"/>
            <a:ext cx="530013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2209800"/>
            <a:ext cx="5300133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0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3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6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62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2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7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141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6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39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03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71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98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96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3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46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57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05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81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1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57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89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209800"/>
            <a:ext cx="530013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2209800"/>
            <a:ext cx="530013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66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38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7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9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2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6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54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2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0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1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5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5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4886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image1.jpeg" Type="http://schemas.openxmlformats.org/officeDocument/2006/relationships/image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CA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20DFD0-3559-4024-93C5-FF92F108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533400"/>
            <a:ext cx="108373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C195D2-95AE-436D-9645-66F8FDE27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09800"/>
            <a:ext cx="1080346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A901CD93-4BC5-4F98-BF06-F612ABC40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828800"/>
            <a:ext cx="10871200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29" name="Picture 5" descr="CAPT4CM">
            <a:extLst>
              <a:ext uri="{FF2B5EF4-FFF2-40B4-BE49-F238E27FC236}">
                <a16:creationId xmlns:a16="http://schemas.microsoft.com/office/drawing/2014/main" id="{27E2B92D-DD94-402B-8A6A-E922B7EB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1" y="5867400"/>
            <a:ext cx="102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20000"/>
        </a:spcAft>
        <a:buClr>
          <a:srgbClr val="993366"/>
        </a:buClr>
        <a:buSzPct val="50000"/>
        <a:buFont typeface="Monotype Sorts"/>
        <a:buChar char="l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400" i="1">
          <a:solidFill>
            <a:srgbClr val="000066"/>
          </a:solidFill>
          <a:latin typeface="+mn-lt"/>
        </a:defRPr>
      </a:lvl2pPr>
      <a:lvl3pPr marL="1657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Monotype Sorts"/>
        <a:buChar char="x"/>
        <a:defRPr kumimoji="1" sz="2400">
          <a:solidFill>
            <a:srgbClr val="000066"/>
          </a:solidFill>
          <a:latin typeface="+mn-lt"/>
        </a:defRPr>
      </a:lvl3pPr>
      <a:lvl4pPr marL="20002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•"/>
        <a:defRPr kumimoji="1" sz="2000">
          <a:solidFill>
            <a:srgbClr val="000066"/>
          </a:solidFill>
          <a:latin typeface="Verdana" pitchFamily="34" charset="0"/>
        </a:defRPr>
      </a:lvl4pPr>
      <a:lvl5pPr marL="23431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5pPr>
      <a:lvl6pPr marL="28003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6pPr>
      <a:lvl7pPr marL="32575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7pPr>
      <a:lvl8pPr marL="37147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8pPr>
      <a:lvl9pPr marL="417195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Char char="–"/>
        <a:defRPr kumimoji="1" sz="2000">
          <a:solidFill>
            <a:srgbClr val="000066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59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956-E925-44E1-A189-D73B5DD7C30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3939-F13D-4B51-9137-4D233CAEE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WS slides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england.nhs.uk/publication/national-patient-safety-alert-urgent-assessment-treatment-following-ingestion-of-super-strong-magne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987532/2021-05-19-PSA1-Magnets-Aler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ldAccidentPreventionTrust/" TargetMode="External"/><Relationship Id="rId7" Type="http://schemas.openxmlformats.org/officeDocument/2006/relationships/hyperlink" Target="mailto:katrina.phillips@capt.org.uk" TargetMode="External"/><Relationship Id="rId2" Type="http://schemas.openxmlformats.org/officeDocument/2006/relationships/hyperlink" Target="https://www.capt.org.uk/csw-sign-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pt.org.uk/" TargetMode="External"/><Relationship Id="rId5" Type="http://schemas.openxmlformats.org/officeDocument/2006/relationships/hyperlink" Target="https://twitter.com/childsafetyweek" TargetMode="External"/><Relationship Id="rId4" Type="http://schemas.openxmlformats.org/officeDocument/2006/relationships/hyperlink" Target="https://twitter.com/captcharit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Bell@Edinburgh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 ?><Relationships xmlns="http://schemas.openxmlformats.org/package/2006/relationships"><Relationship Id="rId3" Target="../media/image27.JP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mailto:RHCmajortrauma@ggc.scot.nhs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hyperlink" Target="https://www.google.com/url?sa=i&amp;rct=j&amp;q=&amp;esrc=s&amp;source=images&amp;cd=&amp;ved=2ahUKEwitmfvK1ILlAhXm4IUKHcUQANYQjRx6BAgBEAQ&amp;url=https://www.idownloadblog.com/2019/08/13/twitter-new-reply-notification-trial/&amp;psig=AOvVaw22r_Whq3ayno7sA5wx4BQu&amp;ust=1570280422969648" TargetMode="Externa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.uk/url?sa=i&amp;url=https%3A%2F%2Fwww.amazon.co.uk%2FMagnetic-Building-Intelligence-Educational-27Magnetic%2Fdp%2FB08523CT8X&amp;psig=AOvVaw3ZlsYxF793hvQIkrEmmhok&amp;ust=1623155731033000&amp;source=images&amp;cd=vfe&amp;ved=0CAIQjRxqFwoTCNji4rjEhfECFQAAAAAdAAAAABA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https://www.google.co.uk/url?sa=i&amp;url=https%3A%2F%2Fchildrensgimd.com%2Fswallowing-magnets-can-be-life-threatening%2F&amp;psig=AOvVaw2ZBiH4Nkt24hJjU9HSB-sP&amp;ust=1623156028870000&amp;source=images&amp;cd=vfe&amp;ved=0CAIQjRxqFwoTCICUt8bFhfECFQAAAAAdAAAAABAR" TargetMode="External" Type="http://schemas.openxmlformats.org/officeDocument/2006/relationships/hyperlink"/><Relationship Id="rId1" Target="../slideLayouts/slideLayout31.xml" Type="http://schemas.openxmlformats.org/officeDocument/2006/relationships/slideLayout"/><Relationship Id="rId5" Target="../media/image28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.uk/url?sa=i&amp;url=https%3A%2F%2Fwww.researchgate.net%2Ffigure%2FFive-bullet-shaped-magnets-retrieved-from-the-patients-bowel-A-C-C-E-P-T-E-D-M-A-N-U-S_fig2_332313078&amp;psig=AOvVaw2ZBiH4Nkt24hJjU9HSB-sP&amp;ust=1623156028870000&amp;source=images&amp;cd=vfe&amp;ved=0CAIQjRxqFwoTCICUt8bFhfECFQAAAAAdAAAAABAW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url=https%3A%2F%2Fwww.npr.org%2Fsections%2Fhealth-shots%2F2013%2F08%2F08%2F210200382%2Fswallowing-tiny-magnets-can-lead-to-big-trouble-for-kids&amp;psig=AOvVaw2ZBiH4Nkt24hJjU9HSB-sP&amp;ust=1623156028870000&amp;source=images&amp;cd=vfe&amp;ved=0CAIQjRxqFwoTCICUt8bFhfECFQAAAAAdAAAAABAF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.uk/url?sa=i&amp;url=https%3A%2F%2Fwww.alibaba.com%2Fproduct-detail%2FEndoscopic-Sterile-Foreign-Body-Removal-Forceps_60637989989.html&amp;psig=AOvVaw0uiwZlqezUM20n_npj5riq&amp;ust=1623156442863000&amp;source=images&amp;cd=vfe&amp;ved=0CAIQjRxqFwoTCPCM64vHhfECFQAAAAAdAAAAABAK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mailto:RHCmajortrauma@ggc.scot.nhs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hyperlink" Target="https://www.google.com/url?sa=i&amp;rct=j&amp;q=&amp;esrc=s&amp;source=images&amp;cd=&amp;ved=2ahUKEwitmfvK1ILlAhXm4IUKHcUQANYQjRx6BAgBEAQ&amp;url=https://www.idownloadblog.com/2019/08/13/twitter-new-reply-notification-trial/&amp;psig=AOvVaw22r_Whq3ayno7sA5wx4BQu&amp;ust=1570280422969648" TargetMode="Externa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alwatchscotland.co.uk/" TargetMode="External"/><Relationship Id="rId2" Type="http://schemas.openxmlformats.org/officeDocument/2006/relationships/hyperlink" Target="http://www.neighbourhoodwatchscotland.co.uk/" TargetMode="External"/><Relationship Id="rId1" Type="http://schemas.openxmlformats.org/officeDocument/2006/relationships/slideLayout" Target="../slideLayouts/slideLayout42.xml"/><Relationship Id="rId4" Type="http://schemas.openxmlformats.org/officeDocument/2006/relationships/hyperlink" Target="mailto:info@neighbourhoodwatchscotland.co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pt.org.uk/Pages/Category/child-safety-wee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tha.co.uk/wp-content/uploads/2020/10/Report-BTHA-Toy-Safety-Campaig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923600/consumer-attitudes-product-safety-repor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74">
            <a:extLst>
              <a:ext uri="{FF2B5EF4-FFF2-40B4-BE49-F238E27FC236}">
                <a16:creationId xmlns:a16="http://schemas.microsoft.com/office/drawing/2014/main" id="{D1470723-5A2A-466A-B913-555CD50F04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571500"/>
            <a:ext cx="7772400" cy="1714500"/>
          </a:xfrm>
        </p:spPr>
        <p:txBody>
          <a:bodyPr/>
          <a:lstStyle/>
          <a:p>
            <a:r>
              <a:rPr lang="en-GB" altLang="en-US" sz="4400" dirty="0">
                <a:cs typeface="Times New Roman" panose="02020603050405020304" pitchFamily="18" charset="0"/>
              </a:rPr>
              <a:t>“If I can buy it,</a:t>
            </a:r>
            <a:br>
              <a:rPr lang="en-GB" altLang="en-US" sz="4400" dirty="0">
                <a:cs typeface="Times New Roman" panose="02020603050405020304" pitchFamily="18" charset="0"/>
              </a:rPr>
            </a:br>
            <a:r>
              <a:rPr lang="en-GB" altLang="en-US" sz="4400" dirty="0">
                <a:cs typeface="Times New Roman" panose="02020603050405020304" pitchFamily="18" charset="0"/>
              </a:rPr>
              <a:t>it must be safe”</a:t>
            </a:r>
            <a:endParaRPr lang="en-GB" altLang="en-US" sz="4400" dirty="0"/>
          </a:p>
        </p:txBody>
      </p:sp>
      <p:sp>
        <p:nvSpPr>
          <p:cNvPr id="5123" name="Rectangle 3075">
            <a:extLst>
              <a:ext uri="{FF2B5EF4-FFF2-40B4-BE49-F238E27FC236}">
                <a16:creationId xmlns:a16="http://schemas.microsoft.com/office/drawing/2014/main" id="{CC6AB3F1-8140-4279-9EAD-9158DA5D1A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38439" y="2214563"/>
            <a:ext cx="6429375" cy="2000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Katrina Phillips, Chief Executive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r>
              <a:rPr lang="en-GB" altLang="en-US" dirty="0">
                <a:solidFill>
                  <a:schemeClr val="tx1"/>
                </a:solidFill>
              </a:rPr>
              <a:t>Child Accident Prevention Trust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Monotype Sorts"/>
              <a:buNone/>
            </a:pPr>
            <a:endParaRPr lang="en-GB" altLang="en-US" dirty="0">
              <a:solidFill>
                <a:srgbClr val="9933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F4A6C-5374-4105-A578-AEE1B064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6" y="4365104"/>
            <a:ext cx="2492549" cy="1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1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Super strong magnets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r>
              <a:rPr lang="en-GB" b="1" dirty="0"/>
              <a:t>“He is a really lucky boy. But the damage that they did is absolutely unreal. They burned holes in the intestines. Whenever they opened him up some of his intestines already leaked out.”</a:t>
            </a:r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r>
              <a:rPr lang="en-GB" altLang="en-US" dirty="0"/>
              <a:t>Mother of three-year-old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  <p:pic>
        <p:nvPicPr>
          <p:cNvPr id="5" name="Picture 2" descr="Image showing the disturbing trend in serious injuries from children swallowing small, round, coloured magnets from magnetic toys.">
            <a:extLst>
              <a:ext uri="{FF2B5EF4-FFF2-40B4-BE49-F238E27FC236}">
                <a16:creationId xmlns:a16="http://schemas.microsoft.com/office/drawing/2014/main" id="{2BD2A35E-E907-4CC7-8A4B-86E8BA58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178136"/>
            <a:ext cx="2821172" cy="15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6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Building toys &amp; jewellery kits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2767" y="2910611"/>
            <a:ext cx="4436249" cy="1611379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b="1" dirty="0"/>
          </a:p>
          <a:p>
            <a:pPr algn="ctr"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  <p:pic>
        <p:nvPicPr>
          <p:cNvPr id="8194" name="Picture 2" descr="Safety alerts on super strong magnets">
            <a:extLst>
              <a:ext uri="{FF2B5EF4-FFF2-40B4-BE49-F238E27FC236}">
                <a16:creationId xmlns:a16="http://schemas.microsoft.com/office/drawing/2014/main" id="{91A49C4C-4D96-47D8-BA6C-73A1F347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0" y="2244918"/>
            <a:ext cx="4297010" cy="16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F71AE-B2FD-4F3F-9FF6-76F4F4E44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96" y="2786979"/>
            <a:ext cx="3215258" cy="2138634"/>
          </a:xfrm>
          <a:prstGeom prst="rect">
            <a:avLst/>
          </a:prstGeom>
        </p:spPr>
      </p:pic>
      <p:pic>
        <p:nvPicPr>
          <p:cNvPr id="9" name="Picture 4" descr="The magnetic toys aren't safe and shouldn't be for sale, the NHS said">
            <a:extLst>
              <a:ext uri="{FF2B5EF4-FFF2-40B4-BE49-F238E27FC236}">
                <a16:creationId xmlns:a16="http://schemas.microsoft.com/office/drawing/2014/main" id="{368E202A-CBA7-4589-9DDA-E2D75E32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0" y="4077073"/>
            <a:ext cx="3316974" cy="24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3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47DD-71D3-4F45-AF44-AB2C49D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Fake tongue piercings</a:t>
            </a:r>
          </a:p>
        </p:txBody>
      </p:sp>
      <p:pic>
        <p:nvPicPr>
          <p:cNvPr id="9218" name="Picture 2" descr="Ellis, 11, and mum Amy">
            <a:extLst>
              <a:ext uri="{FF2B5EF4-FFF2-40B4-BE49-F238E27FC236}">
                <a16:creationId xmlns:a16="http://schemas.microsoft.com/office/drawing/2014/main" id="{3006C512-A78C-4DE1-8A26-B5F721D7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llis Tripp swallowed the balls - and needed critical medical attention">
            <a:extLst>
              <a:ext uri="{FF2B5EF4-FFF2-40B4-BE49-F238E27FC236}">
                <a16:creationId xmlns:a16="http://schemas.microsoft.com/office/drawing/2014/main" id="{842418DB-5A2F-4AF1-B178-D446D52EB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34888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47DD-71D3-4F45-AF44-AB2C49D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NHS safety alert</a:t>
            </a:r>
            <a:endParaRPr lang="en-GB" dirty="0"/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FFB5DED2-BECD-46E6-A6D2-313A72947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76872"/>
            <a:ext cx="6477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17608F65-9EB7-44CA-9659-29DBB4B7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429272"/>
            <a:ext cx="647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5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47DD-71D3-4F45-AF44-AB2C49D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OPSS safety alert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AA05-9D8A-4C3D-A00E-FB0DC8B5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IMPORTANT SAFETY ALERT</a:t>
            </a:r>
          </a:p>
          <a:p>
            <a:pPr marL="0" indent="0" algn="ctr">
              <a:buNone/>
            </a:pPr>
            <a:r>
              <a:rPr lang="en-GB" b="1" dirty="0"/>
              <a:t>Small High Powered Magnetic Products</a:t>
            </a:r>
          </a:p>
          <a:p>
            <a:pPr marL="0" indent="0" algn="ctr">
              <a:buNone/>
            </a:pPr>
            <a:r>
              <a:rPr lang="en-GB" dirty="0"/>
              <a:t>“These products present a risk of serious injury</a:t>
            </a:r>
            <a:br>
              <a:rPr lang="en-GB" dirty="0"/>
            </a:br>
            <a:r>
              <a:rPr lang="en-GB" dirty="0"/>
              <a:t> or fatality if two or more magnets are ingested.”</a:t>
            </a:r>
          </a:p>
        </p:txBody>
      </p:sp>
    </p:spTree>
    <p:extLst>
      <p:ext uri="{BB962C8B-B14F-4D97-AF65-F5344CB8AC3E}">
        <p14:creationId xmlns:p14="http://schemas.microsoft.com/office/powerpoint/2010/main" val="105835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47DD-71D3-4F45-AF44-AB2C49D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OPSS awareness raising</a:t>
            </a:r>
          </a:p>
        </p:txBody>
      </p:sp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D812D4CA-1236-4211-B6FB-AA193C75B9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04864"/>
            <a:ext cx="6477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7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D0ED08-F12A-4595-8841-8388800BB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Stay in touch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63CCC22-AA8E-49B8-97D3-1534B0B7A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Join our 2,300 subscribers across Scotland </a:t>
            </a:r>
            <a:r>
              <a:rPr lang="en-GB" altLang="en-US" sz="2400" dirty="0">
                <a:hlinkClick r:id="rId2"/>
              </a:rPr>
              <a:t>https://www.capt.org.uk/csw-sign-up</a:t>
            </a:r>
            <a:r>
              <a:rPr lang="en-GB" altLang="en-US" sz="2400" dirty="0"/>
              <a:t> 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Facebook </a:t>
            </a:r>
            <a:r>
              <a:rPr lang="en-GB" altLang="en-US" sz="2400" dirty="0">
                <a:hlinkClick r:id="rId3"/>
              </a:rPr>
              <a:t>https://www.facebook.com/ChildAccidentPreventionTrust/</a:t>
            </a:r>
            <a:endParaRPr lang="en-GB" altLang="en-US" sz="2400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Twitter </a:t>
            </a:r>
            <a:r>
              <a:rPr lang="en-GB" altLang="en-US" sz="2400" dirty="0">
                <a:hlinkClick r:id="rId4"/>
              </a:rPr>
              <a:t>https://twitter.com/captcharity</a:t>
            </a:r>
            <a:r>
              <a:rPr lang="en-GB" altLang="en-US" sz="2400" dirty="0"/>
              <a:t> and </a:t>
            </a:r>
            <a:r>
              <a:rPr lang="en-GB" altLang="en-US" sz="2400" dirty="0">
                <a:hlinkClick r:id="rId5"/>
              </a:rPr>
              <a:t>https://twitter.com/childsafetyweek</a:t>
            </a:r>
            <a:endParaRPr lang="en-GB" altLang="en-US" sz="2400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Website: </a:t>
            </a:r>
            <a:r>
              <a:rPr lang="en-GB" altLang="en-US" sz="2400" dirty="0">
                <a:hlinkClick r:id="rId6"/>
              </a:rPr>
              <a:t>www.capt.org.uk</a:t>
            </a:r>
            <a:r>
              <a:rPr lang="en-GB" altLang="en-US" sz="2400" dirty="0"/>
              <a:t> 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Email: </a:t>
            </a:r>
            <a:r>
              <a:rPr lang="en-GB" altLang="en-US" sz="2400" dirty="0">
                <a:hlinkClick r:id="rId7"/>
              </a:rPr>
              <a:t>katrina.phillips@capt.org.uk</a:t>
            </a:r>
            <a:r>
              <a:rPr lang="en-GB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33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FEC-C5BB-40DA-9C73-04E6F669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882090" cy="3329581"/>
          </a:xfrm>
        </p:spPr>
        <p:txBody>
          <a:bodyPr/>
          <a:lstStyle/>
          <a:p>
            <a:r>
              <a:rPr lang="en-GB" dirty="0"/>
              <a:t>Trading Standards – Product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DD05F-8139-473B-B308-9ED27F1CD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Christopher Bell – National Product Safety LEAD </a:t>
            </a:r>
            <a:r>
              <a:rPr lang="en-GB" dirty="0" err="1"/>
              <a:t>OffICER</a:t>
            </a:r>
            <a:endParaRPr lang="en-GB" dirty="0"/>
          </a:p>
          <a:p>
            <a:r>
              <a:rPr lang="en-GB" dirty="0">
                <a:hlinkClick r:id="rId3"/>
              </a:rPr>
              <a:t>Christopher.Bell@Edinburgh.gov.uk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00E88-E28B-431F-AC01-3679216A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Toy Safety and Other Legislation</a:t>
            </a:r>
          </a:p>
          <a:p>
            <a:pPr lvl="1"/>
            <a:r>
              <a:rPr lang="en-GB" dirty="0"/>
              <a:t>Emerging Risks/Re-emerging Risks</a:t>
            </a:r>
          </a:p>
          <a:p>
            <a:pPr lvl="1"/>
            <a:r>
              <a:rPr lang="en-GB" dirty="0"/>
              <a:t>Incidental Risks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97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Toy Safety Regulations (and Others)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CC517-76AD-4E73-A34D-3E062349F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1F6C-199D-4243-AEBC-E5E9546DB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Designed or intended for use in play (whether or not exclusively) by children under 14.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333F0-A68E-4B90-9C48-71E9E2A5A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0819-C91A-4E41-9544-ABB63430FA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Toys</a:t>
            </a:r>
          </a:p>
          <a:p>
            <a:r>
              <a:rPr lang="en-GB" dirty="0"/>
              <a:t>Childcare Articles</a:t>
            </a:r>
          </a:p>
          <a:p>
            <a:r>
              <a:rPr lang="en-GB" dirty="0"/>
              <a:t>Clothes</a:t>
            </a:r>
          </a:p>
          <a:p>
            <a:r>
              <a:rPr lang="en-GB" dirty="0"/>
              <a:t>Electricals</a:t>
            </a:r>
          </a:p>
          <a:p>
            <a:r>
              <a:rPr lang="en-GB" dirty="0"/>
              <a:t>Cosmetics</a:t>
            </a:r>
          </a:p>
          <a:p>
            <a:r>
              <a:rPr lang="en-GB" dirty="0"/>
              <a:t>Sports Equipment</a:t>
            </a:r>
          </a:p>
          <a:p>
            <a:r>
              <a:rPr lang="en-GB" dirty="0"/>
              <a:t>Jewellery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4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1BA4-A8E3-4C00-A067-DA19D695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8DC6-20A5-4C7F-AFC3-17B6B67F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Founded by two paediatricians who wanted to stop treating preventable injuries</a:t>
            </a:r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Approaching our 40</a:t>
            </a:r>
            <a:r>
              <a:rPr lang="en-GB" baseline="30000" dirty="0"/>
              <a:t>th</a:t>
            </a:r>
            <a:r>
              <a:rPr lang="en-GB" dirty="0"/>
              <a:t> anniversary as a charity</a:t>
            </a:r>
          </a:p>
          <a:p>
            <a:pPr>
              <a:spcBef>
                <a:spcPts val="12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Focus on reducing death, acquired disability and serious injury to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249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Toy Safety Regulations (and Others)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CC517-76AD-4E73-A34D-3E062349F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Incidental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1F6C-199D-4243-AEBC-E5E9546DB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Other things around the home</a:t>
            </a:r>
          </a:p>
          <a:p>
            <a:pPr lvl="1"/>
            <a:r>
              <a:rPr lang="en-GB" dirty="0"/>
              <a:t>Button Cell Batteries</a:t>
            </a:r>
          </a:p>
          <a:p>
            <a:pPr lvl="1"/>
            <a:r>
              <a:rPr lang="en-GB" dirty="0"/>
              <a:t>Money</a:t>
            </a:r>
          </a:p>
          <a:p>
            <a:pPr lvl="1"/>
            <a:r>
              <a:rPr lang="en-GB" dirty="0"/>
              <a:t>Liquitabs</a:t>
            </a:r>
          </a:p>
          <a:p>
            <a:pPr lvl="1"/>
            <a:r>
              <a:rPr lang="en-GB" dirty="0"/>
              <a:t>E cigarette Liquids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333F0-A68E-4B90-9C48-71E9E2A5A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Emerging Risks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0819-C91A-4E41-9544-ABB63430FA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New Products/Lifestyle</a:t>
            </a:r>
          </a:p>
          <a:p>
            <a:pPr lvl="1"/>
            <a:r>
              <a:rPr lang="en-GB" dirty="0"/>
              <a:t>Trampolines</a:t>
            </a:r>
          </a:p>
          <a:p>
            <a:pPr lvl="1"/>
            <a:r>
              <a:rPr lang="en-GB" dirty="0"/>
              <a:t>Hoverboards</a:t>
            </a:r>
          </a:p>
          <a:p>
            <a:pPr lvl="1"/>
            <a:r>
              <a:rPr lang="en-GB" dirty="0"/>
              <a:t>Bling Dummies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809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37CE-4826-4D5A-8D5F-3DDA3D5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 Safety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8E7B-63EE-416F-81FD-A32C5D22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Prevention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do we prevent?</a:t>
            </a:r>
          </a:p>
          <a:p>
            <a:pPr lvl="2"/>
            <a:r>
              <a:rPr lang="en-GB" dirty="0"/>
              <a:t>Importers Project</a:t>
            </a:r>
          </a:p>
          <a:p>
            <a:pPr lvl="2"/>
            <a:r>
              <a:rPr lang="en-GB" dirty="0"/>
              <a:t>Ports &amp; Borders Work</a:t>
            </a:r>
          </a:p>
          <a:p>
            <a:pPr lvl="2"/>
            <a:r>
              <a:rPr lang="en-GB" dirty="0"/>
              <a:t>Proactive checks of Producers</a:t>
            </a:r>
          </a:p>
          <a:p>
            <a:pPr lvl="2"/>
            <a:r>
              <a:rPr lang="en-GB" dirty="0"/>
              <a:t>Guidance to Business on compliance</a:t>
            </a:r>
          </a:p>
          <a:p>
            <a:pPr lvl="2"/>
            <a:r>
              <a:rPr lang="en-GB" dirty="0"/>
              <a:t>Awareness</a:t>
            </a:r>
          </a:p>
          <a:p>
            <a:pPr lvl="2"/>
            <a:r>
              <a:rPr lang="en-GB" dirty="0"/>
              <a:t>Data &amp; Partnership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9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Importer Project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F8660D-D6B2-4C0C-A3A5-CEA7F4567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255" y="1434800"/>
            <a:ext cx="5594349" cy="419576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188F40-0385-4323-A72A-B3089909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4" y="1434800"/>
            <a:ext cx="5538071" cy="41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1F6C-199D-4243-AEBC-E5E9546DB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5144" y="2263588"/>
            <a:ext cx="4396339" cy="37417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Heavy Metals in Costume Jewellery</a:t>
            </a:r>
          </a:p>
          <a:p>
            <a:r>
              <a:rPr lang="en-GB" dirty="0"/>
              <a:t>Hidden risks (e.g. Electrical Cable)</a:t>
            </a:r>
          </a:p>
          <a:p>
            <a:r>
              <a:rPr lang="en-GB" dirty="0"/>
              <a:t>Grey Zone Products</a:t>
            </a:r>
          </a:p>
          <a:p>
            <a:r>
              <a:rPr lang="en-GB" dirty="0"/>
              <a:t>Social Media linked products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0819-C91A-4E41-9544-ABB63430FA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8F70-CA5D-4ED0-A4D6-BC873F75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2533014"/>
            <a:ext cx="5530004" cy="41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Re-emerging Risks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CC517-76AD-4E73-A34D-3E062349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3741738"/>
          </a:xfrm>
        </p:spPr>
        <p:txBody>
          <a:bodyPr/>
          <a:lstStyle/>
          <a:p>
            <a:r>
              <a:rPr lang="en-GB" dirty="0"/>
              <a:t>Magnets</a:t>
            </a:r>
          </a:p>
          <a:p>
            <a:r>
              <a:rPr lang="en-GB" dirty="0"/>
              <a:t>Blind Cords</a:t>
            </a:r>
          </a:p>
          <a:p>
            <a:r>
              <a:rPr lang="en-GB" dirty="0"/>
              <a:t>Hood Cords</a:t>
            </a:r>
          </a:p>
          <a:p>
            <a:r>
              <a:rPr lang="en-GB" dirty="0"/>
              <a:t>Clothes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0819-C91A-4E41-9544-ABB63430FA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56EF6-AC31-4809-A612-8BE45857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6204" y="2372717"/>
            <a:ext cx="3741738" cy="2806304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6FA6603-F0DD-4D1F-9737-2366E2531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0" t="3987" r="12157" b="-546"/>
          <a:stretch/>
        </p:blipFill>
        <p:spPr>
          <a:xfrm rot="5400000">
            <a:off x="7524976" y="1957917"/>
            <a:ext cx="3491517" cy="36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2AF6-9457-4D10-B0CE-46DB5C39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Advice &amp; Consumer Awareness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0819-C91A-4E41-9544-ABB63430FA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8A8717-0335-4D1D-9261-622D14E0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904999"/>
            <a:ext cx="8017242" cy="435133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Aware of and Compliant with their Responsibilities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Level Playing Field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Consumer awareness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Critical thought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Accident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49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FEC-C5BB-40DA-9C73-04E6F669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97210"/>
            <a:ext cx="8825658" cy="1181565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DD05F-8139-473B-B308-9ED27F1CD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SCOTSS – National Product Safety </a:t>
            </a:r>
            <a:r>
              <a:rPr lang="en-GB" dirty="0" err="1"/>
              <a:t>GROUp</a:t>
            </a:r>
            <a:endParaRPr lang="en-GB" dirty="0"/>
          </a:p>
          <a:p>
            <a:r>
              <a:rPr lang="en-GB" dirty="0"/>
              <a:t>Christopher Bell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00E88-E28B-431F-AC01-3679216A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40" y="0"/>
            <a:ext cx="4382460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07568" y="1196753"/>
            <a:ext cx="7772400" cy="1470025"/>
          </a:xfrm>
        </p:spPr>
        <p:txBody>
          <a:bodyPr/>
          <a:lstStyle/>
          <a:p>
            <a:r>
              <a:rPr lang="en-GB" dirty="0" smtClean="0"/>
              <a:t>The Scottish Trauma Network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927648" y="2564904"/>
            <a:ext cx="6400800" cy="838944"/>
          </a:xfrm>
        </p:spPr>
        <p:txBody>
          <a:bodyPr/>
          <a:lstStyle/>
          <a:p>
            <a:r>
              <a:rPr lang="en-GB" i="1" dirty="0" smtClean="0">
                <a:solidFill>
                  <a:srgbClr val="0070C0"/>
                </a:solidFill>
              </a:rPr>
              <a:t>Saving lives; giving life back</a:t>
            </a:r>
          </a:p>
        </p:txBody>
      </p:sp>
      <p:pic>
        <p:nvPicPr>
          <p:cNvPr id="1331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16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1919536" y="6021289"/>
            <a:ext cx="3456384" cy="646331"/>
            <a:chOff x="395536" y="6021288"/>
            <a:chExt cx="3456384" cy="646331"/>
          </a:xfrm>
        </p:grpSpPr>
        <p:pic>
          <p:nvPicPr>
            <p:cNvPr id="14338" name="Picture 2" descr="Image result for twee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6165304"/>
              <a:ext cx="511301" cy="42297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403648" y="602128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@</a:t>
              </a:r>
              <a:r>
                <a:rPr lang="en-GB" dirty="0" err="1">
                  <a:solidFill>
                    <a:prstClr val="black"/>
                  </a:solidFill>
                  <a:latin typeface="Calibri"/>
                </a:rPr>
                <a:t>nhsggcpaedsMTC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@</a:t>
              </a:r>
              <a:r>
                <a:rPr lang="en-GB" dirty="0" err="1">
                  <a:solidFill>
                    <a:prstClr val="black"/>
                  </a:solidFill>
                  <a:latin typeface="Calibri"/>
                </a:rPr>
                <a:t>ScotTraumaNwk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5560" y="3284985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Mark Lilley</a:t>
            </a:r>
          </a:p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Lynsay Stewart</a:t>
            </a:r>
          </a:p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Jenna Hills</a:t>
            </a:r>
          </a:p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Major Trauma Coordinators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hlinkClick r:id="rId7"/>
              </a:rPr>
              <a:t>RHCmajortrauma@ggc.scot.nhs.uk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07977 030 660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4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Ingestion – 9%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1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TN West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ss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27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year old child</a:t>
            </a:r>
          </a:p>
          <a:p>
            <a:pPr lvl="1"/>
            <a:r>
              <a:rPr lang="en-GB" dirty="0" smtClean="0"/>
              <a:t>Recently given magnetic ball bearings as part of a toy</a:t>
            </a:r>
          </a:p>
          <a:p>
            <a:pPr lvl="1"/>
            <a:r>
              <a:rPr lang="en-GB" dirty="0" smtClean="0"/>
              <a:t>Swallowed the magnets while playing unsupervised</a:t>
            </a:r>
          </a:p>
          <a:p>
            <a:pPr lvl="1"/>
            <a:r>
              <a:rPr lang="en-GB" dirty="0" smtClean="0"/>
              <a:t>Swallowed multiple over 5 </a:t>
            </a:r>
            <a:r>
              <a:rPr lang="en-GB" dirty="0" err="1" smtClean="0"/>
              <a:t>mins</a:t>
            </a:r>
            <a:endParaRPr lang="en-GB" dirty="0"/>
          </a:p>
        </p:txBody>
      </p:sp>
      <p:pic>
        <p:nvPicPr>
          <p:cNvPr id="4" name="Picture 3" descr="STN We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26" name="Picture 2" descr="63Pcs Magnetic Building Sticks Blocks Toys Magnet Sticks and Balls Set  Intelligence Learning Games Set Gift Educational Stacking Toys Magnet Balls  for Kids Adult(36Magnetic Rods 27Magnetic Balls): Amazon.co.uk: DIY &amp;amp; Too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040" y="3933056"/>
            <a:ext cx="2924944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73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40E5-A904-4572-A16C-6492E2AD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C2D6-FD88-401A-9A16-27404F9F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Children lead active, healthy lives, </a:t>
            </a:r>
            <a:br>
              <a:rPr lang="en-GB" sz="3200" dirty="0"/>
            </a:br>
            <a:r>
              <a:rPr lang="en-GB" sz="3200" dirty="0"/>
              <a:t>safe from the disabling effects</a:t>
            </a:r>
            <a:br>
              <a:rPr lang="en-GB" sz="3200" dirty="0"/>
            </a:br>
            <a:r>
              <a:rPr lang="en-GB" sz="3200" dirty="0"/>
              <a:t>of serious accidental injury</a:t>
            </a:r>
          </a:p>
        </p:txBody>
      </p:sp>
    </p:spTree>
    <p:extLst>
      <p:ext uri="{BB962C8B-B14F-4D97-AF65-F5344CB8AC3E}">
        <p14:creationId xmlns:p14="http://schemas.microsoft.com/office/powerpoint/2010/main" val="139422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Swallowing Magnets Can Be Life Threatening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3" y="1504950"/>
            <a:ext cx="6257925" cy="5353051"/>
          </a:xfrm>
          <a:prstGeom prst="rect">
            <a:avLst/>
          </a:prstGeom>
          <a:noFill/>
        </p:spPr>
      </p:pic>
      <p:pic>
        <p:nvPicPr>
          <p:cNvPr id="5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ss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71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Picture of bowel coming on next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24945"/>
            <a:ext cx="8229600" cy="3201219"/>
          </a:xfrm>
        </p:spPr>
        <p:txBody>
          <a:bodyPr/>
          <a:lstStyle/>
          <a:p>
            <a:r>
              <a:rPr lang="en-GB" dirty="0" smtClean="0"/>
              <a:t>Look away if you wish for one slide!</a:t>
            </a:r>
            <a:endParaRPr lang="en-GB" dirty="0"/>
          </a:p>
        </p:txBody>
      </p:sp>
      <p:pic>
        <p:nvPicPr>
          <p:cNvPr id="4" name="Picture 4" descr="STN We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002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Bowel perforation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Five bullet shaped magnets retrieved from the patient&amp;#39;s bowel. A C C E... |  Download Scientific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772817"/>
            <a:ext cx="8096250" cy="4552951"/>
          </a:xfrm>
          <a:prstGeom prst="rect">
            <a:avLst/>
          </a:prstGeom>
          <a:noFill/>
        </p:spPr>
      </p:pic>
      <p:pic>
        <p:nvPicPr>
          <p:cNvPr id="5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ss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17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required stoma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Stoma formation to help bowel to heal</a:t>
            </a:r>
          </a:p>
          <a:p>
            <a:r>
              <a:rPr lang="en-GB" dirty="0" smtClean="0"/>
              <a:t>Revised at 3 months</a:t>
            </a:r>
          </a:p>
          <a:p>
            <a:r>
              <a:rPr lang="en-GB" dirty="0" smtClean="0"/>
              <a:t>No ongoing concerns. </a:t>
            </a:r>
            <a:endParaRPr lang="en-GB" dirty="0"/>
          </a:p>
        </p:txBody>
      </p:sp>
      <p:pic>
        <p:nvPicPr>
          <p:cNvPr id="4" name="Picture 4" descr="STN We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440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11 year old girl</a:t>
            </a:r>
          </a:p>
          <a:p>
            <a:pPr lvl="1"/>
            <a:r>
              <a:rPr lang="en-GB" dirty="0" smtClean="0"/>
              <a:t>Recent purchase of magnets</a:t>
            </a:r>
          </a:p>
          <a:p>
            <a:pPr lvl="1"/>
            <a:r>
              <a:rPr lang="en-GB" dirty="0" smtClean="0"/>
              <a:t>Attempted to stick magnets around mouth and teeth</a:t>
            </a:r>
          </a:p>
          <a:p>
            <a:pPr lvl="1"/>
            <a:r>
              <a:rPr lang="en-GB" dirty="0" smtClean="0"/>
              <a:t>Accidentally swallowed all together at same time</a:t>
            </a:r>
            <a:endParaRPr lang="en-GB" dirty="0"/>
          </a:p>
        </p:txBody>
      </p:sp>
      <p:pic>
        <p:nvPicPr>
          <p:cNvPr id="4" name="Picture 4" descr="STN We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03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08720"/>
            <a:ext cx="8229600" cy="1143000"/>
          </a:xfrm>
        </p:spPr>
        <p:txBody>
          <a:bodyPr/>
          <a:lstStyle/>
          <a:p>
            <a:r>
              <a:rPr lang="en-GB" dirty="0" smtClean="0"/>
              <a:t>Common point to become stuck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204865"/>
            <a:ext cx="3826768" cy="4525963"/>
          </a:xfrm>
        </p:spPr>
        <p:txBody>
          <a:bodyPr/>
          <a:lstStyle/>
          <a:p>
            <a:r>
              <a:rPr lang="en-GB" dirty="0" smtClean="0"/>
              <a:t>Do most damage junctions</a:t>
            </a:r>
          </a:p>
          <a:p>
            <a:r>
              <a:rPr lang="en-GB" dirty="0" smtClean="0"/>
              <a:t>This is junction between large bowel and colon </a:t>
            </a:r>
            <a:endParaRPr lang="en-GB" dirty="0"/>
          </a:p>
        </p:txBody>
      </p:sp>
      <p:pic>
        <p:nvPicPr>
          <p:cNvPr id="18434" name="Picture 2" descr="Swallowing Tiny Magnets Can Lead To Big Trouble For Kids : Shots - Health  News : NP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844825"/>
            <a:ext cx="4667672" cy="4831041"/>
          </a:xfrm>
          <a:prstGeom prst="rect">
            <a:avLst/>
          </a:prstGeom>
          <a:noFill/>
        </p:spPr>
      </p:pic>
      <p:pic>
        <p:nvPicPr>
          <p:cNvPr id="5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ss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936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Endoscopic removal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Endoscopic Sterile Foreign Body Removal Forceps For Stent - Buy Foreign  Body Removal Forceps,Foreign Body Removal Forceps For Stent,Endoscopic  Foreign Body Removal Forceps Product on Alibaba.c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700809"/>
            <a:ext cx="6800850" cy="4648201"/>
          </a:xfrm>
          <a:prstGeom prst="rect">
            <a:avLst/>
          </a:prstGeom>
          <a:noFill/>
        </p:spPr>
      </p:pic>
      <p:pic>
        <p:nvPicPr>
          <p:cNvPr id="5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ss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785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07568" y="1196753"/>
            <a:ext cx="7772400" cy="1470025"/>
          </a:xfrm>
        </p:spPr>
        <p:txBody>
          <a:bodyPr/>
          <a:lstStyle/>
          <a:p>
            <a:r>
              <a:rPr lang="en-GB" dirty="0" smtClean="0"/>
              <a:t>The Scottish Trauma Network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927648" y="2564904"/>
            <a:ext cx="6400800" cy="838944"/>
          </a:xfrm>
        </p:spPr>
        <p:txBody>
          <a:bodyPr/>
          <a:lstStyle/>
          <a:p>
            <a:r>
              <a:rPr lang="en-GB" i="1" dirty="0" smtClean="0">
                <a:solidFill>
                  <a:srgbClr val="0070C0"/>
                </a:solidFill>
              </a:rPr>
              <a:t>Saving lives; giving life back</a:t>
            </a:r>
          </a:p>
        </p:txBody>
      </p:sp>
      <p:pic>
        <p:nvPicPr>
          <p:cNvPr id="13315" name="Picture 3" descr="ass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188" y="188914"/>
            <a:ext cx="1257300" cy="904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16" name="Picture 4" descr="STN We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8914"/>
            <a:ext cx="1439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1919536" y="6021289"/>
            <a:ext cx="3456384" cy="646331"/>
            <a:chOff x="395536" y="6021288"/>
            <a:chExt cx="3456384" cy="646331"/>
          </a:xfrm>
        </p:grpSpPr>
        <p:pic>
          <p:nvPicPr>
            <p:cNvPr id="14338" name="Picture 2" descr="Image result for twee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6165304"/>
              <a:ext cx="511301" cy="42297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403648" y="602128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@</a:t>
              </a:r>
              <a:r>
                <a:rPr lang="en-GB" dirty="0" err="1">
                  <a:solidFill>
                    <a:prstClr val="black"/>
                  </a:solidFill>
                  <a:latin typeface="Calibri"/>
                </a:rPr>
                <a:t>nhsggcpaedsMTC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GB" dirty="0">
                  <a:solidFill>
                    <a:prstClr val="black"/>
                  </a:solidFill>
                  <a:latin typeface="Calibri"/>
                </a:rPr>
                <a:t>@</a:t>
              </a:r>
              <a:r>
                <a:rPr lang="en-GB" dirty="0" err="1">
                  <a:solidFill>
                    <a:prstClr val="black"/>
                  </a:solidFill>
                  <a:latin typeface="Calibri"/>
                </a:rPr>
                <a:t>ScotTraumaNwk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5560" y="3284985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Mark Lilley</a:t>
            </a:r>
          </a:p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Lynsay Stewart</a:t>
            </a:r>
          </a:p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</a:rPr>
              <a:t>Jenna Hills</a:t>
            </a:r>
          </a:p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Major Trauma Coordinators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  <a:hlinkClick r:id="rId7"/>
              </a:rPr>
              <a:t>RHCmajortrauma@ggc.scot.nhs.uk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07977 030 660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1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WS slid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6371" y="5893791"/>
            <a:ext cx="7989229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3733" b="1" dirty="0">
                <a:solidFill>
                  <a:srgbClr val="1F497D"/>
                </a:solidFill>
                <a:latin typeface="Calibri"/>
              </a:rPr>
              <a:t>A Partnership Approach</a:t>
            </a:r>
            <a:endParaRPr lang="en-GB" sz="3733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2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32" y="1542301"/>
            <a:ext cx="4529456" cy="153830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7068" y="3800206"/>
            <a:ext cx="10863384" cy="15455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GB" sz="42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“Getting the right information to the right people at the right time”</a:t>
            </a:r>
            <a:endParaRPr lang="en-GB" sz="4267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5A84BF-AEC7-4D39-8E5C-F7948F9F9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Our approach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BA985B-77D6-4CF7-BC89-A7CD46B55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0401" y="2209800"/>
            <a:ext cx="8380413" cy="4038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Empowering families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Supporting professionals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Influencing for change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Tackling inequalities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rgbClr val="993366"/>
                </a:solidFill>
              </a:rPr>
              <a:t>Partnerships</a:t>
            </a:r>
          </a:p>
          <a:p>
            <a:pPr marL="0" indent="0">
              <a:buNone/>
              <a:defRPr/>
            </a:pPr>
            <a:endParaRPr lang="en-GB" altLang="en-US" sz="3200" dirty="0"/>
          </a:p>
        </p:txBody>
      </p:sp>
      <p:pic>
        <p:nvPicPr>
          <p:cNvPr id="2050" name="Picture 2" descr="About Child Safety Week">
            <a:extLst>
              <a:ext uri="{FF2B5EF4-FFF2-40B4-BE49-F238E27FC236}">
                <a16:creationId xmlns:a16="http://schemas.microsoft.com/office/drawing/2014/main" id="{6BD962D5-45C6-4C9C-8772-FAEC52757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4801"/>
          <a:stretch/>
        </p:blipFill>
        <p:spPr bwMode="auto">
          <a:xfrm>
            <a:off x="6600057" y="2276872"/>
            <a:ext cx="3527979" cy="29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5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04035" y="-868361"/>
            <a:ext cx="109728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67" dirty="0">
                <a:solidFill>
                  <a:schemeClr val="tx2"/>
                </a:solidFill>
              </a:rPr>
              <a:t>Real time, </a:t>
            </a:r>
            <a:r>
              <a:rPr lang="en-GB" sz="2667" b="1" dirty="0">
                <a:solidFill>
                  <a:schemeClr val="tx2"/>
                </a:solidFill>
              </a:rPr>
              <a:t>targeted</a:t>
            </a:r>
            <a:r>
              <a:rPr lang="en-GB" sz="2667" dirty="0">
                <a:solidFill>
                  <a:schemeClr val="tx2"/>
                </a:solidFill>
              </a:rPr>
              <a:t> , </a:t>
            </a:r>
            <a:r>
              <a:rPr lang="en-GB" sz="2667" b="1" dirty="0">
                <a:solidFill>
                  <a:schemeClr val="tx2"/>
                </a:solidFill>
              </a:rPr>
              <a:t>free</a:t>
            </a:r>
            <a:r>
              <a:rPr lang="en-GB" sz="2667" dirty="0">
                <a:solidFill>
                  <a:schemeClr val="tx2"/>
                </a:solidFill>
              </a:rPr>
              <a:t> trusted </a:t>
            </a:r>
            <a:r>
              <a:rPr lang="en-GB" sz="2667" b="1" dirty="0">
                <a:solidFill>
                  <a:schemeClr val="tx2"/>
                </a:solidFill>
              </a:rPr>
              <a:t>ALERTS</a:t>
            </a:r>
            <a:r>
              <a:rPr lang="en-GB" sz="2667" dirty="0">
                <a:solidFill>
                  <a:schemeClr val="tx2"/>
                </a:solidFill>
              </a:rPr>
              <a:t> via email, text or voicemail</a:t>
            </a:r>
          </a:p>
          <a:p>
            <a:r>
              <a:rPr lang="en-GB" sz="2667" dirty="0">
                <a:solidFill>
                  <a:schemeClr val="tx2"/>
                </a:solidFill>
              </a:rPr>
              <a:t>Geographic or demographic</a:t>
            </a:r>
          </a:p>
          <a:p>
            <a:r>
              <a:rPr lang="en-GB" sz="2667" dirty="0">
                <a:solidFill>
                  <a:schemeClr val="tx2"/>
                </a:solidFill>
              </a:rPr>
              <a:t>Create and save recipient groups ( quick send ) – update  / reassurance</a:t>
            </a:r>
          </a:p>
          <a:p>
            <a:r>
              <a:rPr lang="en-GB" sz="2667" dirty="0">
                <a:solidFill>
                  <a:schemeClr val="tx2"/>
                </a:solidFill>
              </a:rPr>
              <a:t>Individuals can reply</a:t>
            </a:r>
          </a:p>
          <a:p>
            <a:r>
              <a:rPr lang="en-GB" sz="2667" dirty="0">
                <a:solidFill>
                  <a:schemeClr val="tx2"/>
                </a:solidFill>
              </a:rPr>
              <a:t>R</a:t>
            </a:r>
            <a:r>
              <a:rPr lang="en-GB" sz="2667" dirty="0">
                <a:solidFill>
                  <a:schemeClr val="tx2"/>
                </a:solidFill>
              </a:rPr>
              <a:t>ate – Relevance, Content , Quality</a:t>
            </a:r>
          </a:p>
          <a:p>
            <a:r>
              <a:rPr lang="en-GB" sz="2667" dirty="0">
                <a:solidFill>
                  <a:schemeClr val="tx2"/>
                </a:solidFill>
              </a:rPr>
              <a:t>Reports</a:t>
            </a:r>
          </a:p>
          <a:p>
            <a:r>
              <a:rPr lang="en-GB" sz="2667" dirty="0">
                <a:solidFill>
                  <a:schemeClr val="tx2"/>
                </a:solidFill>
              </a:rPr>
              <a:t>Survey Tools – Community View , Community View Enhanced.</a:t>
            </a:r>
          </a:p>
          <a:p>
            <a:r>
              <a:rPr lang="en-GB" sz="2667" dirty="0">
                <a:solidFill>
                  <a:schemeClr val="tx2"/>
                </a:solidFill>
              </a:rPr>
              <a:t>Neighbourhood ALERT Version 4 - 2021</a:t>
            </a:r>
            <a:endParaRPr lang="en-GB" sz="26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462" y="336698"/>
            <a:ext cx="6730253" cy="628820"/>
          </a:xfrm>
        </p:spPr>
        <p:txBody>
          <a:bodyPr/>
          <a:lstStyle/>
          <a:p>
            <a:pPr algn="ctr"/>
            <a:r>
              <a:rPr lang="en-GB" sz="3733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Scottish local ALERT network</a:t>
            </a:r>
            <a:endParaRPr lang="en-GB" sz="3733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2" y="1605422"/>
            <a:ext cx="6243188" cy="39250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78 Administrators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currently listed (GDPR)</a:t>
            </a:r>
          </a:p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40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regarded as </a:t>
            </a: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ACTIVE</a:t>
            </a:r>
            <a:endParaRPr lang="en-GB" sz="2667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26,606 direct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registered users </a:t>
            </a:r>
            <a:r>
              <a:rPr lang="en-GB" sz="2667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(17% growth in past year)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across Urban and Rural communities (</a:t>
            </a:r>
            <a:r>
              <a:rPr lang="en-GB" sz="2667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27% in last 2 years)</a:t>
            </a:r>
          </a:p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Over 1966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individual community groups </a:t>
            </a:r>
          </a:p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252 Alerts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sent in past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3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months to over </a:t>
            </a:r>
            <a:r>
              <a:rPr lang="en-GB" sz="26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700,672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recipients (shared with </a:t>
            </a: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2.1M)</a:t>
            </a:r>
          </a:p>
          <a:p>
            <a:pPr marL="457189" indent="-457189" algn="l" defTabSz="609585">
              <a:buFont typeface="Arial" pitchFamily="34" charset="0"/>
              <a:buChar char="•"/>
            </a:pPr>
            <a:r>
              <a:rPr lang="en-GB" sz="26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96% satisfaction levels</a:t>
            </a:r>
          </a:p>
          <a:p>
            <a:pPr marL="457189" indent="-457189" algn="l" defTabSz="609585"/>
            <a:endParaRPr lang="en-GB" sz="2667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457189" indent="-457189" algn="l" defTabSz="609585">
              <a:buFont typeface="Arial" pitchFamily="34" charset="0"/>
              <a:buChar char="•"/>
            </a:pPr>
            <a:endParaRPr lang="en-GB" sz="2133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457189" indent="-457189" algn="l" defTabSz="609585">
              <a:buFont typeface="Arial" pitchFamily="34" charset="0"/>
              <a:buChar char="•"/>
            </a:pPr>
            <a:endParaRPr lang="en-GB" sz="2133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7537"/>
            <a:ext cx="121920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90" y="3706063"/>
            <a:ext cx="4944927" cy="24614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6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520691"/>
            <a:ext cx="9144000" cy="48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9" y="1556827"/>
            <a:ext cx="4005555" cy="27688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98" y="2154341"/>
            <a:ext cx="3972871" cy="2768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7373" y="1119915"/>
            <a:ext cx="286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ALERT Portals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697" y="5083782"/>
            <a:ext cx="425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– different doors into same room!</a:t>
            </a:r>
          </a:p>
        </p:txBody>
      </p:sp>
    </p:spTree>
    <p:extLst>
      <p:ext uri="{BB962C8B-B14F-4D97-AF65-F5344CB8AC3E}">
        <p14:creationId xmlns:p14="http://schemas.microsoft.com/office/powerpoint/2010/main" val="1054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</a:rPr>
              <a:t>Benefits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Users are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on a single database which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can be used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by a number of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partners to send </a:t>
            </a:r>
            <a:r>
              <a:rPr lang="en-GB" sz="2667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trusted, direct, relevant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ALERTS</a:t>
            </a:r>
          </a:p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Can just register to receive ALERTS (Don’t need to join a WATCH)</a:t>
            </a:r>
            <a:endParaRPr lang="en-GB" sz="26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Duplication of messages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are reduced</a:t>
            </a:r>
          </a:p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Community Safety Issues</a:t>
            </a:r>
          </a:p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Examples – COVID-19</a:t>
            </a:r>
            <a:endParaRPr lang="en-GB" sz="2667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Targeted </a:t>
            </a:r>
            <a:r>
              <a:rPr lang="en-GB" sz="2667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Community Engagement  </a:t>
            </a:r>
            <a:r>
              <a:rPr lang="en-GB" sz="2667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667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Partnership Approach </a:t>
            </a:r>
          </a:p>
          <a:p>
            <a:endParaRPr lang="en-GB" sz="2667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0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Contact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42017"/>
            <a:ext cx="10972800" cy="4525963"/>
          </a:xfrm>
        </p:spPr>
        <p:txBody>
          <a:bodyPr/>
          <a:lstStyle/>
          <a:p>
            <a:r>
              <a:rPr lang="en-GB" sz="3200" b="1" dirty="0">
                <a:solidFill>
                  <a:schemeClr val="tx2"/>
                </a:solidFill>
              </a:rPr>
              <a:t>Neighbourhood Watch Scotland </a:t>
            </a:r>
          </a:p>
          <a:p>
            <a:r>
              <a:rPr lang="en-GB" sz="3200" dirty="0">
                <a:hlinkClick r:id="rId2"/>
              </a:rPr>
              <a:t>www.neighbourhoodwatchscotland.co.uk</a:t>
            </a:r>
            <a:endParaRPr lang="en-GB" sz="3200" dirty="0"/>
          </a:p>
          <a:p>
            <a:r>
              <a:rPr lang="en-GB" sz="3200" dirty="0">
                <a:hlinkClick r:id="rId3"/>
              </a:rPr>
              <a:t>www.ruralwatchscotland.co.uk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Email : </a:t>
            </a:r>
            <a:r>
              <a:rPr lang="en-GB" sz="3200" dirty="0">
                <a:hlinkClick r:id="rId4"/>
              </a:rPr>
              <a:t>info@neighbourhoodwatchscotland.co.uk</a:t>
            </a:r>
            <a:endParaRPr lang="en-GB" sz="3200" dirty="0"/>
          </a:p>
          <a:p>
            <a:r>
              <a:rPr lang="en-GB" sz="3200" dirty="0"/>
              <a:t>Tele : 01786 463732</a:t>
            </a:r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9328D6-299D-4934-862D-176A136F6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Child Safety Week 7-13 June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7DB48E-9F50-4EE1-85B6-AC57023D0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GB" altLang="en-US" dirty="0">
                <a:hlinkClick r:id="rId2"/>
              </a:rPr>
              <a:t>Free resources to use and share</a:t>
            </a:r>
            <a:r>
              <a:rPr lang="en-GB" altLang="en-US" dirty="0"/>
              <a:t>:  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Fact sheets x 7</a:t>
            </a:r>
          </a:p>
          <a:p>
            <a:pPr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Translations x 5 languages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Session plans x 8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/>
              <a:t>Display materials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Illustrated social media posts and </a:t>
            </a:r>
            <a:r>
              <a:rPr lang="en-GB" dirty="0"/>
              <a:t>animations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GB" altLang="en-US" b="1" i="1" dirty="0"/>
              <a:t>Share because you care</a:t>
            </a:r>
          </a:p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  <a:defRPr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ct val="0"/>
              </a:spcAft>
              <a:buSzPct val="100000"/>
              <a:buNone/>
              <a:defRPr/>
            </a:pPr>
            <a:endParaRPr lang="en-GB" sz="1200" dirty="0"/>
          </a:p>
          <a:p>
            <a:pPr marL="514350" indent="-514350">
              <a:defRPr/>
            </a:pPr>
            <a:endParaRPr lang="en-GB" altLang="en-US" sz="3200" dirty="0"/>
          </a:p>
          <a:p>
            <a:pPr marL="514350" indent="-514350">
              <a:defRPr/>
            </a:pPr>
            <a:endParaRPr lang="en-GB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CD1A4-9B1A-4669-A349-46FAB8918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348880"/>
            <a:ext cx="2449624" cy="24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“If I can buy it, it must be safe”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Online sales growth hit a 13-year high in May 21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Where we can buy – online marketplaces </a:t>
            </a:r>
            <a:r>
              <a:rPr lang="en-GB" altLang="en-US" dirty="0" err="1"/>
              <a:t>eg</a:t>
            </a:r>
            <a:r>
              <a:rPr lang="en-GB" altLang="en-US" dirty="0"/>
              <a:t> Amazon, eBay, </a:t>
            </a:r>
            <a:r>
              <a:rPr lang="en-GB" altLang="en-US" dirty="0" err="1"/>
              <a:t>Fruugo</a:t>
            </a:r>
            <a:endParaRPr lang="en-GB" altLang="en-US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Concerns about products that are counterfeit or don’t meet UK safety standards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61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Toy safety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British Toy &amp; Hobby Association </a:t>
            </a:r>
            <a:r>
              <a:rPr lang="en-GB" altLang="en-US" dirty="0">
                <a:hlinkClick r:id="rId2"/>
              </a:rPr>
              <a:t>‘Don’t Toy with Children’s Safety’</a:t>
            </a:r>
            <a:endParaRPr lang="en-GB" altLang="en-US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dirty="0"/>
              <a:t>60% of toys tested had serious safety failings: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Super strong magnets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Accessible lithium coin cell batteries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Small parts that can choke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dirty="0"/>
              <a:t>Cords long enough to strangle.</a:t>
            </a:r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005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Serious safety failings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8160" y="2567407"/>
            <a:ext cx="2754400" cy="1322730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endParaRPr lang="en-GB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2DF048-6584-4366-A0BB-0D545F24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78" y="2211641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3A4CE7A-8749-4794-93D5-A3945850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90" y="2202640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00A439A-C5A7-45A1-822A-31DD6A58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55" y="4190118"/>
            <a:ext cx="3083835" cy="2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9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3B162-219A-42F1-941D-565A2E3B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Consumer attitudes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B412C4-02BB-47F1-8FE4-FE3416D9F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1189" y="2209800"/>
            <a:ext cx="8429625" cy="40386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r>
              <a:rPr lang="en-GB" altLang="en-US" b="1" dirty="0"/>
              <a:t>“</a:t>
            </a:r>
            <a:r>
              <a:rPr lang="en-GB" b="1" dirty="0"/>
              <a:t>Consumers assumed that brands would </a:t>
            </a:r>
            <a:br>
              <a:rPr lang="en-GB" b="1" dirty="0"/>
            </a:br>
            <a:r>
              <a:rPr lang="en-GB" b="1" dirty="0"/>
              <a:t>only make safe products, and that regulations</a:t>
            </a:r>
            <a:br>
              <a:rPr lang="en-GB" b="1" dirty="0"/>
            </a:br>
            <a:r>
              <a:rPr lang="en-GB" b="1" dirty="0"/>
              <a:t> were in place to stop potentially dangerous products from entering the market.”</a:t>
            </a:r>
          </a:p>
          <a:p>
            <a:pPr marL="0" indent="0" algn="ctr">
              <a:spcBef>
                <a:spcPts val="900"/>
              </a:spcBef>
              <a:spcAft>
                <a:spcPct val="0"/>
              </a:spcAft>
              <a:buSzPct val="100000"/>
              <a:buNone/>
            </a:pPr>
            <a:r>
              <a:rPr lang="en-GB" dirty="0">
                <a:hlinkClick r:id="rId2"/>
              </a:rPr>
              <a:t>Office for Product Safety &amp; Standards</a:t>
            </a:r>
            <a:endParaRPr lang="en-GB" dirty="0"/>
          </a:p>
          <a:p>
            <a:pPr>
              <a:spcBef>
                <a:spcPts val="9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2298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T1">
  <a:themeElements>
    <a:clrScheme name="CAP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A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1010</Words>
  <Application>Microsoft Office PowerPoint</Application>
  <PresentationFormat>Widescreen</PresentationFormat>
  <Paragraphs>264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Century Gothic</vt:lpstr>
      <vt:lpstr>Monotype Sorts</vt:lpstr>
      <vt:lpstr>Times New Roman</vt:lpstr>
      <vt:lpstr>Verdana</vt:lpstr>
      <vt:lpstr>Wingdings</vt:lpstr>
      <vt:lpstr>Wingdings 3</vt:lpstr>
      <vt:lpstr>CAPT1</vt:lpstr>
      <vt:lpstr>Ion</vt:lpstr>
      <vt:lpstr>Office Theme</vt:lpstr>
      <vt:lpstr>1_Office Theme</vt:lpstr>
      <vt:lpstr>“If I can buy it, it must be safe”</vt:lpstr>
      <vt:lpstr>About us</vt:lpstr>
      <vt:lpstr>Our vision</vt:lpstr>
      <vt:lpstr>Our approach</vt:lpstr>
      <vt:lpstr>Child Safety Week 7-13 June</vt:lpstr>
      <vt:lpstr>“If I can buy it, it must be safe”</vt:lpstr>
      <vt:lpstr>Toy safety</vt:lpstr>
      <vt:lpstr>Serious safety failings</vt:lpstr>
      <vt:lpstr>Consumer attitudes</vt:lpstr>
      <vt:lpstr>Super strong magnets</vt:lpstr>
      <vt:lpstr>Building toys &amp; jewellery kits</vt:lpstr>
      <vt:lpstr>Fake tongue piercings</vt:lpstr>
      <vt:lpstr>NHS safety alert</vt:lpstr>
      <vt:lpstr>OPSS safety alert</vt:lpstr>
      <vt:lpstr>OPSS awareness raising</vt:lpstr>
      <vt:lpstr>Stay in touch</vt:lpstr>
      <vt:lpstr>Trading Standards – Product Safety</vt:lpstr>
      <vt:lpstr>Objectives</vt:lpstr>
      <vt:lpstr>Toy Safety Regulations (and Others)</vt:lpstr>
      <vt:lpstr>Toy Safety Regulations (and Others)</vt:lpstr>
      <vt:lpstr>Child Safety Week</vt:lpstr>
      <vt:lpstr>Importer Project</vt:lpstr>
      <vt:lpstr>Emerging Risks</vt:lpstr>
      <vt:lpstr>Re-emerging Risks</vt:lpstr>
      <vt:lpstr>Business Advice &amp; Consumer Awareness</vt:lpstr>
      <vt:lpstr>Questions?</vt:lpstr>
      <vt:lpstr>The Scottish Trauma Network</vt:lpstr>
      <vt:lpstr>Ingestion – 9%</vt:lpstr>
      <vt:lpstr>Case 1</vt:lpstr>
      <vt:lpstr>What’s the problem?</vt:lpstr>
      <vt:lpstr>Picture of bowel coming on next slide</vt:lpstr>
      <vt:lpstr>Bowel perforation</vt:lpstr>
      <vt:lpstr>Patient required stoma</vt:lpstr>
      <vt:lpstr>Case 2</vt:lpstr>
      <vt:lpstr>Common point to become stuck</vt:lpstr>
      <vt:lpstr>Endoscopic removal</vt:lpstr>
      <vt:lpstr>The Scottish Trauma Network</vt:lpstr>
      <vt:lpstr>PowerPoint Presentation</vt:lpstr>
      <vt:lpstr>PowerPoint Presentation</vt:lpstr>
      <vt:lpstr>PowerPoint Presentation</vt:lpstr>
      <vt:lpstr>Scottish local ALERT network</vt:lpstr>
      <vt:lpstr>PowerPoint Presentation</vt:lpstr>
      <vt:lpstr>Benefits</vt:lpstr>
      <vt:lpstr>Contact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I can buy it, it must be safe”</dc:title>
  <dc:creator>Jen Foley</dc:creator>
  <cp:lastModifiedBy>Jen Foley</cp:lastModifiedBy>
  <cp:revision>1</cp:revision>
  <dcterms:created xsi:type="dcterms:W3CDTF">2021-06-08T12:51:34Z</dcterms:created>
  <dcterms:modified xsi:type="dcterms:W3CDTF">2021-06-08T12:58:10Z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1353179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