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5" r:id="rId2"/>
    <p:sldId id="297" r:id="rId3"/>
    <p:sldId id="306" r:id="rId4"/>
    <p:sldId id="321" r:id="rId5"/>
    <p:sldId id="328" r:id="rId6"/>
    <p:sldId id="329" r:id="rId7"/>
    <p:sldId id="330" r:id="rId8"/>
    <p:sldId id="331" r:id="rId9"/>
    <p:sldId id="333" r:id="rId10"/>
    <p:sldId id="320" r:id="rId11"/>
    <p:sldId id="334" r:id="rId12"/>
    <p:sldId id="301" r:id="rId13"/>
    <p:sldId id="310" r:id="rId14"/>
    <p:sldId id="322" r:id="rId15"/>
    <p:sldId id="311" r:id="rId16"/>
    <p:sldId id="298" r:id="rId17"/>
    <p:sldId id="323" r:id="rId18"/>
    <p:sldId id="324" r:id="rId19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417374" initials="G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77167" autoAdjust="0"/>
  </p:normalViewPr>
  <p:slideViewPr>
    <p:cSldViewPr>
      <p:cViewPr>
        <p:scale>
          <a:sx n="104" d="100"/>
          <a:sy n="104" d="100"/>
        </p:scale>
        <p:origin x="-1104" y="-2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12"/>
    </p:cViewPr>
  </p:sorterViewPr>
  <p:notesViewPr>
    <p:cSldViewPr>
      <p:cViewPr>
        <p:scale>
          <a:sx n="100" d="100"/>
          <a:sy n="100" d="100"/>
        </p:scale>
        <p:origin x="-1632" y="108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Sheet1!$B$7</c:f>
              <c:strCache>
                <c:ptCount val="1"/>
                <c:pt idx="0">
                  <c:v>All modes of transport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7130377326495899E-2"/>
                  <c:y val="-4.7264991155999511E-2"/>
                </c:manualLayout>
              </c:layout>
              <c:showVal val="1"/>
            </c:dLbl>
            <c:dLbl>
              <c:idx val="10"/>
              <c:layout>
                <c:manualLayout>
                  <c:x val="-2.1659295431167916E-2"/>
                  <c:y val="4.7264652823922518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</c:dLbls>
          <c:cat>
            <c:numRef>
              <c:f>Sheet1!$C$1:$S$1</c:f>
              <c:numCache>
                <c:formatCode>0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Sheet1!$C$7:$M$7</c:f>
              <c:numCache>
                <c:formatCode>#,##0</c:formatCode>
                <c:ptCount val="11"/>
                <c:pt idx="0">
                  <c:v>308</c:v>
                </c:pt>
                <c:pt idx="1">
                  <c:v>286</c:v>
                </c:pt>
                <c:pt idx="2">
                  <c:v>314</c:v>
                </c:pt>
                <c:pt idx="3">
                  <c:v>281</c:v>
                </c:pt>
                <c:pt idx="4">
                  <c:v>270</c:v>
                </c:pt>
                <c:pt idx="5">
                  <c:v>216</c:v>
                </c:pt>
                <c:pt idx="6">
                  <c:v>208</c:v>
                </c:pt>
                <c:pt idx="7">
                  <c:v>185</c:v>
                </c:pt>
                <c:pt idx="8">
                  <c:v>178</c:v>
                </c:pt>
                <c:pt idx="9">
                  <c:v>172</c:v>
                </c:pt>
                <c:pt idx="10">
                  <c:v>200</c:v>
                </c:pt>
              </c:numCache>
            </c:numRef>
          </c:val>
        </c:ser>
        <c:ser>
          <c:idx val="1"/>
          <c:order val="1"/>
          <c:tx>
            <c:strRef>
              <c:f>Sheet1!$B$8</c:f>
              <c:strCache>
                <c:ptCount val="1"/>
                <c:pt idx="0">
                  <c:v>BASELINE</c:v>
                </c:pt>
              </c:strCache>
            </c:strRef>
          </c:tx>
          <c:spPr>
            <a:ln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numRef>
              <c:f>Sheet1!$C$1:$S$1</c:f>
              <c:numCache>
                <c:formatCode>0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Sheet1!$C$8:$S$8</c:f>
              <c:numCache>
                <c:formatCode>#,##0</c:formatCode>
                <c:ptCount val="17"/>
                <c:pt idx="0">
                  <c:v>291.8</c:v>
                </c:pt>
                <c:pt idx="1">
                  <c:v>291.8</c:v>
                </c:pt>
                <c:pt idx="2">
                  <c:v>291.8</c:v>
                </c:pt>
                <c:pt idx="3">
                  <c:v>291.8</c:v>
                </c:pt>
                <c:pt idx="4">
                  <c:v>291.8</c:v>
                </c:pt>
                <c:pt idx="5">
                  <c:v>291.8</c:v>
                </c:pt>
                <c:pt idx="6">
                  <c:v>291.8</c:v>
                </c:pt>
                <c:pt idx="7">
                  <c:v>291.8</c:v>
                </c:pt>
                <c:pt idx="8">
                  <c:v>291.8</c:v>
                </c:pt>
                <c:pt idx="9">
                  <c:v>291.8</c:v>
                </c:pt>
                <c:pt idx="10">
                  <c:v>291.8</c:v>
                </c:pt>
                <c:pt idx="11">
                  <c:v>291.8</c:v>
                </c:pt>
                <c:pt idx="12">
                  <c:v>291.8</c:v>
                </c:pt>
                <c:pt idx="13">
                  <c:v>291.8</c:v>
                </c:pt>
                <c:pt idx="14">
                  <c:v>291.8</c:v>
                </c:pt>
                <c:pt idx="15">
                  <c:v>291.8</c:v>
                </c:pt>
                <c:pt idx="16">
                  <c:v>291.8</c:v>
                </c:pt>
              </c:numCache>
            </c:numRef>
          </c:val>
        </c:ser>
        <c:ser>
          <c:idx val="2"/>
          <c:order val="2"/>
          <c:tx>
            <c:strRef>
              <c:f>Sheet1!$B$9</c:f>
              <c:strCache>
                <c:ptCount val="1"/>
                <c:pt idx="0">
                  <c:v>TRENDLINE</c:v>
                </c:pt>
              </c:strCache>
            </c:strRef>
          </c:tx>
          <c:spPr>
            <a:ln>
              <a:solidFill>
                <a:schemeClr val="accent4"/>
              </a:solidFill>
              <a:prstDash val="sysDash"/>
            </a:ln>
          </c:spPr>
          <c:marker>
            <c:symbol val="none"/>
          </c:marker>
          <c:cat>
            <c:numRef>
              <c:f>Sheet1!$C$1:$S$1</c:f>
              <c:numCache>
                <c:formatCode>0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Sheet1!$C$9:$S$9</c:f>
              <c:numCache>
                <c:formatCode>#,##0</c:formatCode>
                <c:ptCount val="17"/>
                <c:pt idx="0">
                  <c:v>292</c:v>
                </c:pt>
                <c:pt idx="1">
                  <c:v>292</c:v>
                </c:pt>
                <c:pt idx="2">
                  <c:v>292</c:v>
                </c:pt>
                <c:pt idx="3">
                  <c:v>280.61199999999991</c:v>
                </c:pt>
                <c:pt idx="4">
                  <c:v>269.80799999999999</c:v>
                </c:pt>
                <c:pt idx="5">
                  <c:v>259.29599999999994</c:v>
                </c:pt>
                <c:pt idx="6">
                  <c:v>249.07599999999999</c:v>
                </c:pt>
                <c:pt idx="7">
                  <c:v>239.44</c:v>
                </c:pt>
                <c:pt idx="8">
                  <c:v>230.096</c:v>
                </c:pt>
                <c:pt idx="9">
                  <c:v>221.33600000000001</c:v>
                </c:pt>
                <c:pt idx="10">
                  <c:v>212.57599999999999</c:v>
                </c:pt>
                <c:pt idx="11" formatCode="General">
                  <c:v>204.4</c:v>
                </c:pt>
                <c:pt idx="12" formatCode="General">
                  <c:v>198.26799999999997</c:v>
                </c:pt>
                <c:pt idx="13" formatCode="General">
                  <c:v>192.34039999999999</c:v>
                </c:pt>
                <c:pt idx="14" formatCode="General">
                  <c:v>186.4128</c:v>
                </c:pt>
                <c:pt idx="15" formatCode="General">
                  <c:v>180.89400000000001</c:v>
                </c:pt>
                <c:pt idx="16" formatCode="General">
                  <c:v>175.37520000000001</c:v>
                </c:pt>
              </c:numCache>
            </c:numRef>
          </c:val>
        </c:ser>
        <c:dLbls/>
        <c:marker val="1"/>
        <c:axId val="77376512"/>
        <c:axId val="77501184"/>
      </c:lineChart>
      <c:catAx>
        <c:axId val="77376512"/>
        <c:scaling>
          <c:orientation val="minMax"/>
        </c:scaling>
        <c:delete val="1"/>
        <c:axPos val="b"/>
        <c:numFmt formatCode="0" sourceLinked="1"/>
        <c:tickLblPos val="none"/>
        <c:crossAx val="77501184"/>
        <c:crosses val="autoZero"/>
        <c:auto val="1"/>
        <c:lblAlgn val="ctr"/>
        <c:lblOffset val="100"/>
      </c:catAx>
      <c:valAx>
        <c:axId val="77501184"/>
        <c:scaling>
          <c:orientation val="minMax"/>
          <c:min val="100"/>
        </c:scaling>
        <c:delete val="1"/>
        <c:axPos val="l"/>
        <c:numFmt formatCode="#,##0" sourceLinked="1"/>
        <c:tickLblPos val="none"/>
        <c:crossAx val="77376512"/>
        <c:crosses val="autoZero"/>
        <c:crossBetween val="between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spPr>
            <a:ln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3922131712189577E-2"/>
                  <c:y val="-3.640804531798271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showVal val="1"/>
            </c:dLbl>
            <c:dLbl>
              <c:idx val="10"/>
              <c:layout>
                <c:manualLayout>
                  <c:x val="-6.8349216839458563E-2"/>
                  <c:y val="-5.006106231222622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showVal val="1"/>
            </c:dLbl>
            <c:delete val="1"/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n-US"/>
              </a:p>
            </c:txPr>
          </c:dLbls>
          <c:val>
            <c:numRef>
              <c:f>Sheet1!$A$2:$Q$2</c:f>
              <c:numCache>
                <c:formatCode>#,##0</c:formatCode>
                <c:ptCount val="17"/>
                <c:pt idx="0">
                  <c:v>2766</c:v>
                </c:pt>
                <c:pt idx="1">
                  <c:v>2666</c:v>
                </c:pt>
                <c:pt idx="2">
                  <c:v>2635</c:v>
                </c:pt>
                <c:pt idx="3">
                  <c:v>2385</c:v>
                </c:pt>
                <c:pt idx="4">
                  <c:v>2575</c:v>
                </c:pt>
                <c:pt idx="5">
                  <c:v>2287</c:v>
                </c:pt>
                <c:pt idx="6">
                  <c:v>1969</c:v>
                </c:pt>
                <c:pt idx="7">
                  <c:v>1880</c:v>
                </c:pt>
                <c:pt idx="8">
                  <c:v>1981</c:v>
                </c:pt>
                <c:pt idx="9">
                  <c:v>1672</c:v>
                </c:pt>
                <c:pt idx="10">
                  <c:v>1699</c:v>
                </c:pt>
              </c:numCache>
            </c:numRef>
          </c:val>
        </c:ser>
        <c:ser>
          <c:idx val="1"/>
          <c:order val="1"/>
          <c:spPr>
            <a:ln>
              <a:solidFill>
                <a:schemeClr val="accent1"/>
              </a:solidFill>
              <a:prstDash val="sysDash"/>
            </a:ln>
          </c:spPr>
          <c:marker>
            <c:symbol val="none"/>
          </c:marker>
          <c:val>
            <c:numRef>
              <c:f>Sheet1!$A$3:$Q$3</c:f>
              <c:numCache>
                <c:formatCode>#,##0</c:formatCode>
                <c:ptCount val="17"/>
                <c:pt idx="0">
                  <c:v>2605.4</c:v>
                </c:pt>
                <c:pt idx="1">
                  <c:v>2605.4</c:v>
                </c:pt>
                <c:pt idx="2">
                  <c:v>2605.4</c:v>
                </c:pt>
                <c:pt idx="3">
                  <c:v>2605.4</c:v>
                </c:pt>
                <c:pt idx="4">
                  <c:v>2605.4</c:v>
                </c:pt>
                <c:pt idx="5">
                  <c:v>2605.4</c:v>
                </c:pt>
                <c:pt idx="6">
                  <c:v>2605.4</c:v>
                </c:pt>
                <c:pt idx="7">
                  <c:v>2605.4</c:v>
                </c:pt>
                <c:pt idx="8">
                  <c:v>2605.4</c:v>
                </c:pt>
                <c:pt idx="9">
                  <c:v>2605.4</c:v>
                </c:pt>
                <c:pt idx="10">
                  <c:v>2605.4</c:v>
                </c:pt>
                <c:pt idx="11">
                  <c:v>2605.4</c:v>
                </c:pt>
                <c:pt idx="12">
                  <c:v>2605.4</c:v>
                </c:pt>
                <c:pt idx="13">
                  <c:v>2605.4</c:v>
                </c:pt>
                <c:pt idx="14">
                  <c:v>2605.4</c:v>
                </c:pt>
                <c:pt idx="15">
                  <c:v>2605.4</c:v>
                </c:pt>
                <c:pt idx="16">
                  <c:v>2605.4</c:v>
                </c:pt>
              </c:numCache>
            </c:numRef>
          </c:val>
        </c:ser>
        <c:ser>
          <c:idx val="2"/>
          <c:order val="2"/>
          <c:spPr>
            <a:ln>
              <a:solidFill>
                <a:schemeClr val="accent4"/>
              </a:solidFill>
              <a:prstDash val="sysDash"/>
            </a:ln>
          </c:spPr>
          <c:marker>
            <c:symbol val="none"/>
          </c:marker>
          <c:val>
            <c:numRef>
              <c:f>Sheet1!$A$4:$Q$4</c:f>
              <c:numCache>
                <c:formatCode>#,##0</c:formatCode>
                <c:ptCount val="17"/>
                <c:pt idx="0">
                  <c:v>2605.4</c:v>
                </c:pt>
                <c:pt idx="1">
                  <c:v>2605.4</c:v>
                </c:pt>
                <c:pt idx="2">
                  <c:v>2605.4</c:v>
                </c:pt>
                <c:pt idx="3" formatCode="General">
                  <c:v>2447.5127600000001</c:v>
                </c:pt>
                <c:pt idx="4" formatCode="General">
                  <c:v>2299.193486744</c:v>
                </c:pt>
                <c:pt idx="5" formatCode="General">
                  <c:v>2159.8623614473136</c:v>
                </c:pt>
                <c:pt idx="6" formatCode="General">
                  <c:v>2028.9747023436064</c:v>
                </c:pt>
                <c:pt idx="7" formatCode="General">
                  <c:v>1906.018835381584</c:v>
                </c:pt>
                <c:pt idx="8" formatCode="General">
                  <c:v>1790.5140939574599</c:v>
                </c:pt>
                <c:pt idx="9" formatCode="General">
                  <c:v>1682.008939863638</c:v>
                </c:pt>
                <c:pt idx="10" formatCode="General">
                  <c:v>1580.0791981079012</c:v>
                </c:pt>
                <c:pt idx="11" formatCode="General">
                  <c:v>1485.078</c:v>
                </c:pt>
                <c:pt idx="12" formatCode="General">
                  <c:v>1416.6159041999999</c:v>
                </c:pt>
                <c:pt idx="13" formatCode="General">
                  <c:v>1351.3099110163798</c:v>
                </c:pt>
                <c:pt idx="14" formatCode="General">
                  <c:v>1289.0145241185246</c:v>
                </c:pt>
                <c:pt idx="15" formatCode="General">
                  <c:v>1229.5909545566606</c:v>
                </c:pt>
                <c:pt idx="16" formatCode="General">
                  <c:v>1172</c:v>
                </c:pt>
              </c:numCache>
            </c:numRef>
          </c:val>
        </c:ser>
        <c:dLbls/>
        <c:marker val="1"/>
        <c:axId val="78034048"/>
        <c:axId val="78035584"/>
      </c:lineChart>
      <c:catAx>
        <c:axId val="78034048"/>
        <c:scaling>
          <c:orientation val="minMax"/>
        </c:scaling>
        <c:delete val="1"/>
        <c:axPos val="b"/>
        <c:tickLblPos val="none"/>
        <c:crossAx val="78035584"/>
        <c:crosses val="autoZero"/>
        <c:auto val="1"/>
        <c:lblAlgn val="ctr"/>
        <c:lblOffset val="100"/>
      </c:catAx>
      <c:valAx>
        <c:axId val="78035584"/>
        <c:scaling>
          <c:orientation val="minMax"/>
          <c:min val="1000"/>
        </c:scaling>
        <c:delete val="1"/>
        <c:axPos val="l"/>
        <c:numFmt formatCode="#,##0" sourceLinked="1"/>
        <c:tickLblPos val="none"/>
        <c:crossAx val="78034048"/>
        <c:crosses val="autoZero"/>
        <c:crossBetween val="between"/>
      </c:valAx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1"/>
          <c:order val="0"/>
          <c:spPr>
            <a:ln>
              <a:noFill/>
            </a:ln>
          </c:spPr>
          <c:marker>
            <c:symbol val="circle"/>
            <c:size val="5"/>
            <c:spPr>
              <a:solidFill>
                <a:srgbClr val="002060"/>
              </a:solidFill>
              <a:ln>
                <a:noFill/>
              </a:ln>
            </c:spPr>
          </c:marker>
          <c:cat>
            <c:numRef>
              <c:f>Sheet1!$A$2:$Q$2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Sheet1!$A$3:$Q$3</c:f>
              <c:numCache>
                <c:formatCode>_(* #,##0_);_(* \(#,##0\);_(* "-"_);_(@_)</c:formatCode>
                <c:ptCount val="17"/>
                <c:pt idx="0">
                  <c:v>12</c:v>
                </c:pt>
                <c:pt idx="1">
                  <c:v>11</c:v>
                </c:pt>
                <c:pt idx="2">
                  <c:v>25</c:v>
                </c:pt>
                <c:pt idx="3">
                  <c:v>9</c:v>
                </c:pt>
                <c:pt idx="4">
                  <c:v>20</c:v>
                </c:pt>
                <c:pt idx="5">
                  <c:v>5</c:v>
                </c:pt>
                <c:pt idx="6">
                  <c:v>4</c:v>
                </c:pt>
                <c:pt idx="7">
                  <c:v>7</c:v>
                </c:pt>
                <c:pt idx="8">
                  <c:v>2</c:v>
                </c:pt>
                <c:pt idx="9">
                  <c:v>9</c:v>
                </c:pt>
                <c:pt idx="10">
                  <c:v>7</c:v>
                </c:pt>
              </c:numCache>
            </c:numRef>
          </c:val>
        </c:ser>
        <c:ser>
          <c:idx val="2"/>
          <c:order val="1"/>
          <c:spPr>
            <a:ln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numRef>
              <c:f>Sheet1!$A$2:$Q$2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Sheet1!$A$4:$Q$4</c:f>
              <c:numCache>
                <c:formatCode>General</c:formatCode>
                <c:ptCount val="17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</c:numCache>
            </c:numRef>
          </c:val>
        </c:ser>
        <c:ser>
          <c:idx val="3"/>
          <c:order val="2"/>
          <c:spPr>
            <a:ln>
              <a:prstDash val="sysDash"/>
            </a:ln>
          </c:spPr>
          <c:marker>
            <c:symbol val="none"/>
          </c:marker>
          <c:cat>
            <c:numRef>
              <c:f>Sheet1!$A$2:$Q$2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Sheet1!$A$5:$Q$5</c:f>
              <c:numCache>
                <c:formatCode>General</c:formatCode>
                <c:ptCount val="17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14.295</c:v>
                </c:pt>
                <c:pt idx="4">
                  <c:v>13.635</c:v>
                </c:pt>
                <c:pt idx="5">
                  <c:v>12.99</c:v>
                </c:pt>
                <c:pt idx="6">
                  <c:v>12.390000000000002</c:v>
                </c:pt>
                <c:pt idx="7">
                  <c:v>11.805000000000001</c:v>
                </c:pt>
                <c:pt idx="8">
                  <c:v>11.25</c:v>
                </c:pt>
                <c:pt idx="9">
                  <c:v>10.725</c:v>
                </c:pt>
                <c:pt idx="10">
                  <c:v>10.229999999999999</c:v>
                </c:pt>
                <c:pt idx="11">
                  <c:v>10</c:v>
                </c:pt>
                <c:pt idx="12">
                  <c:v>9.5600000000000023</c:v>
                </c:pt>
                <c:pt idx="13">
                  <c:v>9.15</c:v>
                </c:pt>
                <c:pt idx="14">
                  <c:v>8.75</c:v>
                </c:pt>
                <c:pt idx="15">
                  <c:v>8.3700000000000028</c:v>
                </c:pt>
                <c:pt idx="16">
                  <c:v>8</c:v>
                </c:pt>
              </c:numCache>
            </c:numRef>
          </c:val>
        </c:ser>
        <c:ser>
          <c:idx val="4"/>
          <c:order val="3"/>
          <c:spPr>
            <a:ln>
              <a:solidFill>
                <a:srgbClr val="002060"/>
              </a:solidFill>
              <a:prstDash val="solid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-5.0885976946649078E-2"/>
                  <c:y val="-2.9388361745939767E-2"/>
                </c:manualLayout>
              </c:layout>
              <c:showVal val="1"/>
            </c:dLbl>
            <c:dLbl>
              <c:idx val="9"/>
              <c:layout>
                <c:manualLayout>
                  <c:x val="-3.3923984631099371E-2"/>
                  <c:y val="3.7785036530493983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</c:dLbls>
          <c:cat>
            <c:numRef>
              <c:f>Sheet1!$A$2:$Q$2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Sheet1!$A$6:$Q$6</c:f>
              <c:numCache>
                <c:formatCode>_(* #,##0_);_(* \(#,##0\);_(* "-"_);_(@_)</c:formatCode>
                <c:ptCount val="17"/>
                <c:pt idx="1">
                  <c:v>16</c:v>
                </c:pt>
                <c:pt idx="2">
                  <c:v>15</c:v>
                </c:pt>
                <c:pt idx="3">
                  <c:v>18</c:v>
                </c:pt>
                <c:pt idx="4">
                  <c:v>11.333333333333334</c:v>
                </c:pt>
                <c:pt idx="5">
                  <c:v>9.6666666666666679</c:v>
                </c:pt>
                <c:pt idx="6">
                  <c:v>5.3333333333333339</c:v>
                </c:pt>
                <c:pt idx="7">
                  <c:v>4.3333333333333339</c:v>
                </c:pt>
                <c:pt idx="8">
                  <c:v>6</c:v>
                </c:pt>
                <c:pt idx="9">
                  <c:v>6</c:v>
                </c:pt>
              </c:numCache>
            </c:numRef>
          </c:val>
        </c:ser>
        <c:dLbls/>
        <c:marker val="1"/>
        <c:axId val="82701312"/>
        <c:axId val="77919360"/>
      </c:lineChart>
      <c:catAx>
        <c:axId val="82701312"/>
        <c:scaling>
          <c:orientation val="minMax"/>
        </c:scaling>
        <c:delete val="1"/>
        <c:axPos val="b"/>
        <c:numFmt formatCode="General" sourceLinked="1"/>
        <c:tickLblPos val="none"/>
        <c:crossAx val="77919360"/>
        <c:crosses val="autoZero"/>
        <c:auto val="1"/>
        <c:lblAlgn val="ctr"/>
        <c:lblOffset val="100"/>
      </c:catAx>
      <c:valAx>
        <c:axId val="77919360"/>
        <c:scaling>
          <c:orientation val="minMax"/>
        </c:scaling>
        <c:delete val="1"/>
        <c:axPos val="l"/>
        <c:numFmt formatCode="_(* #,##0_);_(* \(#,##0\);_(* &quot;-&quot;_);_(@_)" sourceLinked="1"/>
        <c:tickLblPos val="none"/>
        <c:crossAx val="82701312"/>
        <c:crosses val="autoZero"/>
        <c:crossBetween val="between"/>
      </c:valAx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spPr>
            <a:ln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5195613185836494E-2"/>
                  <c:y val="-4.166666666666666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showVal val="1"/>
            </c:dLbl>
            <c:dLbl>
              <c:idx val="10"/>
              <c:layout>
                <c:manualLayout>
                  <c:x val="-4.4092323075213886E-2"/>
                  <c:y val="5.555555555555553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showVal val="1"/>
            </c:dLbl>
            <c:delete val="1"/>
          </c:dLbls>
          <c:cat>
            <c:numRef>
              <c:f>Sheet1!$C$34:$S$34</c:f>
              <c:numCache>
                <c:formatCode>0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Sheet1!$C$39:$M$39</c:f>
              <c:numCache>
                <c:formatCode>#,##0</c:formatCode>
                <c:ptCount val="11"/>
                <c:pt idx="0">
                  <c:v>372</c:v>
                </c:pt>
                <c:pt idx="1">
                  <c:v>357</c:v>
                </c:pt>
                <c:pt idx="2">
                  <c:v>350</c:v>
                </c:pt>
                <c:pt idx="3">
                  <c:v>269</c:v>
                </c:pt>
                <c:pt idx="4">
                  <c:v>279</c:v>
                </c:pt>
                <c:pt idx="5">
                  <c:v>253</c:v>
                </c:pt>
                <c:pt idx="6">
                  <c:v>223</c:v>
                </c:pt>
                <c:pt idx="7">
                  <c:v>203</c:v>
                </c:pt>
                <c:pt idx="8">
                  <c:v>194</c:v>
                </c:pt>
                <c:pt idx="9">
                  <c:v>143</c:v>
                </c:pt>
                <c:pt idx="10">
                  <c:v>171</c:v>
                </c:pt>
              </c:numCache>
            </c:numRef>
          </c:val>
        </c:ser>
        <c:ser>
          <c:idx val="1"/>
          <c:order val="1"/>
          <c:tx>
            <c:strRef>
              <c:f>Sheet1!$B$40</c:f>
              <c:strCache>
                <c:ptCount val="1"/>
                <c:pt idx="0">
                  <c:v>BASELINE</c:v>
                </c:pt>
              </c:strCache>
            </c:strRef>
          </c:tx>
          <c:spPr>
            <a:ln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numRef>
              <c:f>Sheet1!$C$34:$S$34</c:f>
              <c:numCache>
                <c:formatCode>0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Sheet1!$C$40:$S$40</c:f>
              <c:numCache>
                <c:formatCode>#,##0</c:formatCode>
                <c:ptCount val="17"/>
                <c:pt idx="0">
                  <c:v>325.39999999999992</c:v>
                </c:pt>
                <c:pt idx="1">
                  <c:v>325.39999999999992</c:v>
                </c:pt>
                <c:pt idx="2">
                  <c:v>325.39999999999992</c:v>
                </c:pt>
                <c:pt idx="3">
                  <c:v>325.39999999999992</c:v>
                </c:pt>
                <c:pt idx="4">
                  <c:v>325.39999999999992</c:v>
                </c:pt>
                <c:pt idx="5">
                  <c:v>325.39999999999992</c:v>
                </c:pt>
                <c:pt idx="6">
                  <c:v>325.39999999999992</c:v>
                </c:pt>
                <c:pt idx="7">
                  <c:v>325.39999999999992</c:v>
                </c:pt>
                <c:pt idx="8">
                  <c:v>325.39999999999992</c:v>
                </c:pt>
                <c:pt idx="9">
                  <c:v>325.39999999999992</c:v>
                </c:pt>
                <c:pt idx="10">
                  <c:v>325.39999999999992</c:v>
                </c:pt>
                <c:pt idx="11">
                  <c:v>325.39999999999992</c:v>
                </c:pt>
                <c:pt idx="12">
                  <c:v>325.39999999999992</c:v>
                </c:pt>
                <c:pt idx="13">
                  <c:v>325.39999999999992</c:v>
                </c:pt>
                <c:pt idx="14">
                  <c:v>325.39999999999992</c:v>
                </c:pt>
                <c:pt idx="15">
                  <c:v>325.39999999999992</c:v>
                </c:pt>
                <c:pt idx="16">
                  <c:v>325.39999999999992</c:v>
                </c:pt>
              </c:numCache>
            </c:numRef>
          </c:val>
        </c:ser>
        <c:ser>
          <c:idx val="2"/>
          <c:order val="2"/>
          <c:tx>
            <c:strRef>
              <c:f>Sheet1!$B$41</c:f>
              <c:strCache>
                <c:ptCount val="1"/>
                <c:pt idx="0">
                  <c:v>TRENDLINE</c:v>
                </c:pt>
              </c:strCache>
            </c:strRef>
          </c:tx>
          <c:spPr>
            <a:ln>
              <a:solidFill>
                <a:schemeClr val="accent4"/>
              </a:solidFill>
              <a:prstDash val="sysDash"/>
            </a:ln>
          </c:spPr>
          <c:marker>
            <c:symbol val="none"/>
          </c:marker>
          <c:cat>
            <c:numRef>
              <c:f>Sheet1!$C$34:$S$34</c:f>
              <c:numCache>
                <c:formatCode>0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Sheet1!$C$41:$S$41</c:f>
              <c:numCache>
                <c:formatCode>#,##0</c:formatCode>
                <c:ptCount val="17"/>
                <c:pt idx="0">
                  <c:v>325.39999999999992</c:v>
                </c:pt>
                <c:pt idx="1">
                  <c:v>325.39999999999992</c:v>
                </c:pt>
                <c:pt idx="2">
                  <c:v>325.39999999999992</c:v>
                </c:pt>
                <c:pt idx="3" formatCode="General">
                  <c:v>301.32040000000001</c:v>
                </c:pt>
                <c:pt idx="4" formatCode="General">
                  <c:v>278.86779999999999</c:v>
                </c:pt>
                <c:pt idx="5" formatCode="General">
                  <c:v>258.36759999999992</c:v>
                </c:pt>
                <c:pt idx="6" formatCode="General">
                  <c:v>239.16900000000001</c:v>
                </c:pt>
                <c:pt idx="7" formatCode="General">
                  <c:v>221.27199999999999</c:v>
                </c:pt>
                <c:pt idx="8" formatCode="General">
                  <c:v>205.00200000000001</c:v>
                </c:pt>
                <c:pt idx="9" formatCode="General">
                  <c:v>189.70820000000001</c:v>
                </c:pt>
                <c:pt idx="10" formatCode="General">
                  <c:v>175.71599999999998</c:v>
                </c:pt>
                <c:pt idx="11" formatCode="General">
                  <c:v>162.69999999999999</c:v>
                </c:pt>
                <c:pt idx="12" formatCode="General">
                  <c:v>151.47369999999998</c:v>
                </c:pt>
                <c:pt idx="13" formatCode="General">
                  <c:v>141.0609</c:v>
                </c:pt>
                <c:pt idx="14" formatCode="General">
                  <c:v>131.2989</c:v>
                </c:pt>
                <c:pt idx="15" formatCode="General">
                  <c:v>122.18769999999999</c:v>
                </c:pt>
                <c:pt idx="16" formatCode="General">
                  <c:v>113.7273</c:v>
                </c:pt>
              </c:numCache>
            </c:numRef>
          </c:val>
        </c:ser>
        <c:dLbls/>
        <c:marker val="1"/>
        <c:axId val="82766080"/>
        <c:axId val="82993152"/>
      </c:lineChart>
      <c:catAx>
        <c:axId val="82766080"/>
        <c:scaling>
          <c:orientation val="minMax"/>
        </c:scaling>
        <c:delete val="1"/>
        <c:axPos val="b"/>
        <c:numFmt formatCode="0" sourceLinked="1"/>
        <c:tickLblPos val="none"/>
        <c:crossAx val="82993152"/>
        <c:crosses val="autoZero"/>
        <c:auto val="1"/>
        <c:lblAlgn val="ctr"/>
        <c:lblOffset val="100"/>
      </c:catAx>
      <c:valAx>
        <c:axId val="82993152"/>
        <c:scaling>
          <c:orientation val="minMax"/>
          <c:min val="100"/>
        </c:scaling>
        <c:delete val="1"/>
        <c:axPos val="l"/>
        <c:numFmt formatCode="#,##0" sourceLinked="1"/>
        <c:tickLblPos val="none"/>
        <c:crossAx val="82766080"/>
        <c:crosses val="autoZero"/>
        <c:crossBetween val="between"/>
      </c:valAx>
    </c:plotArea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045FC-F484-499D-BB5A-062E86F4F664}" type="datetimeFigureOut">
              <a:rPr lang="en-GB" smtClean="0"/>
              <a:pPr/>
              <a:t>18/11/2015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0D1C7-57B2-4D87-910F-FE8F01D95C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6329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D1C7-57B2-4D87-910F-FE8F01D95C6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85915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D1C7-57B2-4D87-910F-FE8F01D95C6C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81567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5ECE6418-92AF-4742-99FB-22F8D61E70C4}" type="slidenum">
              <a:rPr lang="en-GB" sz="1200">
                <a:solidFill>
                  <a:srgbClr val="000000"/>
                </a:solidFill>
              </a:rPr>
              <a:pPr/>
              <a:t>11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15113" cy="3722687"/>
          </a:xfrm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6337" cy="44656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D1C7-57B2-4D87-910F-FE8F01D95C6C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57134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D1C7-57B2-4D87-910F-FE8F01D95C6C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51853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D1C7-57B2-4D87-910F-FE8F01D95C6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79097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D1C7-57B2-4D87-910F-FE8F01D95C6C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79097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D1C7-57B2-4D87-910F-FE8F01D95C6C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25084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D1C7-57B2-4D87-910F-FE8F01D95C6C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79097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D1C7-57B2-4D87-910F-FE8F01D95C6C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85915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D1C7-57B2-4D87-910F-FE8F01D95C6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85915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D1C7-57B2-4D87-910F-FE8F01D95C6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82865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D1C7-57B2-4D87-910F-FE8F01D95C6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85915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D1C7-57B2-4D87-910F-FE8F01D95C6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41460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D1C7-57B2-4D87-910F-FE8F01D95C6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71152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D1C7-57B2-4D87-910F-FE8F01D95C6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1064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D1C7-57B2-4D87-910F-FE8F01D95C6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0314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D1C7-57B2-4D87-910F-FE8F01D95C6C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6946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D12E7-CEE1-475B-A413-6B590DE6C4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1353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6D968-B367-44B6-ABA4-0A280A9B663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7344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C817C-C954-45A3-81F3-4B43DB389C4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2811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BB5BA-BD8A-4096-BA44-2BD1F700D4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75297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193B9-3B59-406E-BFEF-FA193649A1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65820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7A1EB-EB7A-4BCE-BD8B-5C8CF0EDC6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16346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7C1FC-0425-4129-81D7-97CCE3C500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48535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9957E-6205-4BE0-A05B-BFC57751CF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1274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4BE27-7D79-4373-9C6D-1B44A9EDC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4178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E09CF-2470-4D50-B4E5-E1EBB33208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9457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A7866-676E-4B23-A43B-CD63437DF1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206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6020" y="457200"/>
            <a:ext cx="777196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20" y="1485900"/>
            <a:ext cx="777196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6026" y="4686300"/>
            <a:ext cx="190414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736" y="4686300"/>
            <a:ext cx="289652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836" y="4686300"/>
            <a:ext cx="190414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DB411B9-6853-4844-9E00-B4FA253048B9}" type="slidenum">
              <a:rPr lang="en-GB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pic>
        <p:nvPicPr>
          <p:cNvPr id="7175" name="Picture 7" descr="transport-scotland-ppoint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51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34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1131590"/>
            <a:ext cx="7772400" cy="1102519"/>
          </a:xfrm>
        </p:spPr>
        <p:txBody>
          <a:bodyPr/>
          <a:lstStyle/>
          <a:p>
            <a:r>
              <a:rPr lang="en-GB" dirty="0" smtClean="0"/>
              <a:t>Graham Thomson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31640" y="2211710"/>
            <a:ext cx="6624736" cy="131445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Road Safety </a:t>
            </a:r>
            <a:r>
              <a:rPr lang="en-GB" dirty="0" smtClean="0"/>
              <a:t>Framework: Working </a:t>
            </a:r>
            <a:r>
              <a:rPr lang="en-GB" dirty="0"/>
              <a:t>in Partnership</a:t>
            </a:r>
          </a:p>
        </p:txBody>
      </p:sp>
    </p:spTree>
    <p:extLst>
      <p:ext uri="{BB962C8B-B14F-4D97-AF65-F5344CB8AC3E}">
        <p14:creationId xmlns:p14="http://schemas.microsoft.com/office/powerpoint/2010/main" xmlns="" val="806598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55526"/>
            <a:ext cx="6354738" cy="4088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8540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542925" y="21432"/>
            <a:ext cx="7772400" cy="927497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err="1" smtClean="0">
                <a:solidFill>
                  <a:srgbClr val="3333CC"/>
                </a:solidFill>
              </a:rPr>
              <a:t>A9</a:t>
            </a:r>
            <a:r>
              <a:rPr lang="en-GB" sz="3200" b="1" dirty="0" smtClean="0">
                <a:solidFill>
                  <a:srgbClr val="3333CC"/>
                </a:solidFill>
              </a:rPr>
              <a:t> Safety Group</a:t>
            </a:r>
            <a:endParaRPr lang="en-GB" sz="3600" b="1" dirty="0" smtClean="0">
              <a:solidFill>
                <a:srgbClr val="3333CC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6550" y="1006079"/>
            <a:ext cx="8496300" cy="907256"/>
          </a:xfrm>
        </p:spPr>
        <p:txBody>
          <a:bodyPr/>
          <a:lstStyle/>
          <a:p>
            <a:pPr lvl="1" defTabSz="914400" eaLnBrk="1" hangingPunct="1">
              <a:spcBef>
                <a:spcPct val="20000"/>
              </a:spcBef>
              <a:buClrTx/>
              <a:buSzTx/>
              <a:buFontTx/>
              <a:buChar char="•"/>
            </a:pPr>
            <a:endParaRPr lang="en-GB" sz="1400" dirty="0" smtClean="0"/>
          </a:p>
          <a:p>
            <a:pPr lvl="1" defTabSz="914400" eaLnBrk="1" hangingPunct="1">
              <a:spcBef>
                <a:spcPct val="20000"/>
              </a:spcBef>
              <a:buClrTx/>
              <a:buSzTx/>
              <a:buFontTx/>
              <a:buChar char="•"/>
            </a:pPr>
            <a:endParaRPr lang="en-GB" sz="1400" dirty="0" smtClean="0"/>
          </a:p>
        </p:txBody>
      </p:sp>
      <p:pic>
        <p:nvPicPr>
          <p:cNvPr id="35844" name="Picture 5" descr="C:\Users\u201480\AppData\Local\Microsoft\Windows\Temporary Internet Files\Content.Outlook\4AJM1ZRR\BEAR Scotla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4425" y="4071938"/>
            <a:ext cx="1360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 descr="C:\Users\u201480\AppData\Local\Microsoft\Windows\Temporary Internet Files\Content.Outlook\4AJM1ZRR\Central Safety Camera Partnershi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11470"/>
            <a:ext cx="20891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7" descr="C:\Users\u201480\AppData\Local\Microsoft\Windows\Temporary Internet Files\Content.Outlook\4AJM1ZRR\Confederation of Passenger Transpo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913335"/>
            <a:ext cx="1403350" cy="70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8" descr="C:\Users\u201480\AppData\Local\Microsoft\Windows\Temporary Internet Files\Content.Outlook\4AJM1ZRR\Freight Transport Associat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376" y="1966912"/>
            <a:ext cx="13890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9" descr="C:\Users\u201480\AppData\Local\Microsoft\Windows\Temporary Internet Files\Content.Outlook\4AJM1ZRR\Highland Counci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675" y="2844404"/>
            <a:ext cx="1295400" cy="89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0" descr="C:\Users\u201480\AppData\Local\Microsoft\Windows\Temporary Internet Files\Content.Outlook\4AJM1ZRR\Northern Safety Camera Partnershi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42022"/>
            <a:ext cx="936625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1" descr="C:\Users\u201480\AppData\Local\Microsoft\Windows\Temporary Internet Files\Content.Outlook\4AJM1ZRR\Perth and Kinross Counci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613" y="3921919"/>
            <a:ext cx="763587" cy="8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3" descr="C:\Users\u201480\AppData\Local\Microsoft\Windows\Temporary Internet Files\Content.Outlook\4AJM1ZRR\TSCP _colou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7076" y="3015258"/>
            <a:ext cx="19732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4" descr="C:\Users\u201480\AppData\Local\Microsoft\Windows\Temporary Internet Files\Content.Outlook\4AJM1ZRR\Stagecoach logo+strapline comb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050" y="1275503"/>
            <a:ext cx="1476375" cy="33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5214" y="4572000"/>
            <a:ext cx="29987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14" descr="C:\Users\u201480\AppData\Local\Microsoft\Windows\Temporary Internet Files\Content.Outlook\IR6BC8ZA\New Imag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2201" y="2781300"/>
            <a:ext cx="633413" cy="71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15" descr="C:\Users\u201480\AppData\Local\Microsoft\Windows\Temporary Internet Files\Content.Outlook\IR6BC8ZA\psos_por_strap_288_rg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614" y="1845468"/>
            <a:ext cx="719137" cy="82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Picture 16" descr="C:\Users\u201480\AppData\Local\Microsoft\Windows\Temporary Internet Files\Content.Outlook\IR6BC8ZA\RHA Log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2026" y="3774281"/>
            <a:ext cx="1141413" cy="63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4439" y="1966912"/>
            <a:ext cx="14859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4439" y="3918347"/>
            <a:ext cx="15430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3732" y="1176086"/>
            <a:ext cx="14382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2055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Mid-term checkpoint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7614"/>
            <a:ext cx="7771960" cy="3086100"/>
          </a:xfrm>
        </p:spPr>
        <p:txBody>
          <a:bodyPr/>
          <a:lstStyle/>
          <a:p>
            <a:r>
              <a:rPr lang="en-GB" dirty="0" smtClean="0"/>
              <a:t>The SPB undertaking a </a:t>
            </a:r>
            <a:r>
              <a:rPr lang="en-GB" dirty="0"/>
              <a:t>review of the progress being made towards delivering the Road Safety Framework to </a:t>
            </a:r>
            <a:r>
              <a:rPr lang="en-GB" dirty="0" smtClean="0"/>
              <a:t>2020</a:t>
            </a:r>
          </a:p>
          <a:p>
            <a:r>
              <a:rPr lang="en-GB" dirty="0" smtClean="0"/>
              <a:t>Evidence-based &amp; focussed </a:t>
            </a:r>
            <a:r>
              <a:rPr lang="en-GB" dirty="0"/>
              <a:t>on three priority areas </a:t>
            </a:r>
            <a:endParaRPr lang="en-GB" dirty="0" smtClean="0"/>
          </a:p>
          <a:p>
            <a:r>
              <a:rPr lang="en-GB" dirty="0" smtClean="0"/>
              <a:t>Will re-double focus and momentum towards casualty </a:t>
            </a:r>
            <a:r>
              <a:rPr lang="en-GB" dirty="0"/>
              <a:t>reduction targets </a:t>
            </a:r>
          </a:p>
        </p:txBody>
      </p:sp>
    </p:spTree>
    <p:extLst>
      <p:ext uri="{BB962C8B-B14F-4D97-AF65-F5344CB8AC3E}">
        <p14:creationId xmlns:p14="http://schemas.microsoft.com/office/powerpoint/2010/main" xmlns="" val="49280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Framework Priorities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0093341"/>
              </p:ext>
            </p:extLst>
          </p:nvPr>
        </p:nvGraphicFramePr>
        <p:xfrm>
          <a:off x="1475656" y="1707654"/>
          <a:ext cx="6096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52028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Leadership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Sharing intelligence and good practice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Children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Drivers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aged 17 - 25</a:t>
                      </a: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Rural Roads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Drink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Drive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Seatbelts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Speed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8200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 Focus</a:t>
            </a:r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idx="1"/>
          </p:nvPr>
        </p:nvSpPr>
        <p:spPr bwMode="auto">
          <a:xfrm>
            <a:off x="683568" y="1635646"/>
            <a:ext cx="777196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l"/>
            <a:endParaRPr lang="en-GB" sz="3200" dirty="0" smtClean="0"/>
          </a:p>
          <a:p>
            <a:pPr algn="l"/>
            <a:endParaRPr lang="en-GB" sz="3200" dirty="0"/>
          </a:p>
          <a:p>
            <a:pPr marL="0" indent="0" algn="l">
              <a:buNone/>
            </a:pPr>
            <a:r>
              <a:rPr lang="en-GB" sz="3200" dirty="0" smtClean="0"/>
              <a:t>3 review groups for 3 </a:t>
            </a:r>
            <a:r>
              <a:rPr lang="en-GB" sz="3200" dirty="0"/>
              <a:t>Priority </a:t>
            </a:r>
            <a:r>
              <a:rPr lang="en-GB" sz="3200" dirty="0" smtClean="0"/>
              <a:t>areas: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sz="32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3200" dirty="0" smtClean="0"/>
              <a:t>Speed </a:t>
            </a:r>
            <a:r>
              <a:rPr lang="en-GB" sz="3200" dirty="0"/>
              <a:t>&amp; </a:t>
            </a:r>
            <a:r>
              <a:rPr lang="en-GB" sz="3200" dirty="0" smtClean="0"/>
              <a:t>Motorcyclists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sz="32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3200" dirty="0" smtClean="0"/>
              <a:t>Pre- Younger- &amp; Older-drivers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sz="32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3200" dirty="0" smtClean="0"/>
              <a:t>Cyclists and Pedestrians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sz="3200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45954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7614"/>
            <a:ext cx="7771960" cy="3086100"/>
          </a:xfrm>
        </p:spPr>
        <p:txBody>
          <a:bodyPr/>
          <a:lstStyle/>
          <a:p>
            <a:r>
              <a:rPr lang="en-GB" dirty="0" smtClean="0"/>
              <a:t>Participatory and ground-up</a:t>
            </a:r>
          </a:p>
          <a:p>
            <a:r>
              <a:rPr lang="en-GB" dirty="0" smtClean="0"/>
              <a:t>Sense-check progress on commitments </a:t>
            </a:r>
          </a:p>
          <a:p>
            <a:r>
              <a:rPr lang="en-GB" dirty="0" smtClean="0"/>
              <a:t>Identify and prioritise any new work</a:t>
            </a:r>
          </a:p>
          <a:p>
            <a:r>
              <a:rPr lang="en-GB" dirty="0" smtClean="0"/>
              <a:t>Identify outcomes and indicators</a:t>
            </a:r>
          </a:p>
          <a:p>
            <a:r>
              <a:rPr lang="en-GB" dirty="0" smtClean="0"/>
              <a:t>Identify strategic linkages</a:t>
            </a:r>
          </a:p>
          <a:p>
            <a:r>
              <a:rPr lang="en-GB" dirty="0" smtClean="0"/>
              <a:t>Agree monitoring and reporting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0399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we and 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03598"/>
            <a:ext cx="7771960" cy="3296394"/>
          </a:xfrm>
        </p:spPr>
        <p:txBody>
          <a:bodyPr/>
          <a:lstStyle/>
          <a:p>
            <a:r>
              <a:rPr lang="en-GB" dirty="0" smtClean="0"/>
              <a:t>Part way through individual review groups</a:t>
            </a:r>
          </a:p>
          <a:p>
            <a:r>
              <a:rPr lang="en-GB" dirty="0" smtClean="0"/>
              <a:t>Report on interim progress at SPB in December</a:t>
            </a:r>
          </a:p>
          <a:p>
            <a:r>
              <a:rPr lang="en-GB" dirty="0" smtClean="0"/>
              <a:t>Report to SPB in Spring 2016</a:t>
            </a:r>
          </a:p>
          <a:p>
            <a:r>
              <a:rPr lang="en-GB" dirty="0" smtClean="0"/>
              <a:t>Intention is to publish delivery plan before May 2016</a:t>
            </a:r>
          </a:p>
        </p:txBody>
      </p:sp>
    </p:spTree>
    <p:extLst>
      <p:ext uri="{BB962C8B-B14F-4D97-AF65-F5344CB8AC3E}">
        <p14:creationId xmlns:p14="http://schemas.microsoft.com/office/powerpoint/2010/main" xmlns="" val="30382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 Output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7614"/>
            <a:ext cx="7771960" cy="3086100"/>
          </a:xfrm>
        </p:spPr>
        <p:txBody>
          <a:bodyPr/>
          <a:lstStyle/>
          <a:p>
            <a:r>
              <a:rPr lang="en-GB" dirty="0" smtClean="0"/>
              <a:t>Overall high-level delivery plan to 2020</a:t>
            </a:r>
          </a:p>
          <a:p>
            <a:r>
              <a:rPr lang="en-GB" dirty="0" smtClean="0"/>
              <a:t>SPB will monitor underlying impact which is supporting Framework targets</a:t>
            </a:r>
          </a:p>
          <a:p>
            <a:r>
              <a:rPr lang="en-GB" dirty="0" smtClean="0"/>
              <a:t>Will identify where greatest impact and changes are being delivered</a:t>
            </a:r>
          </a:p>
          <a:p>
            <a:r>
              <a:rPr lang="en-GB" dirty="0"/>
              <a:t>Will support continued partnership </a:t>
            </a:r>
            <a:r>
              <a:rPr lang="en-GB" dirty="0" smtClean="0"/>
              <a:t>working in achieving targets to 2020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46489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1203598"/>
            <a:ext cx="7772400" cy="1102519"/>
          </a:xfrm>
        </p:spPr>
        <p:txBody>
          <a:bodyPr/>
          <a:lstStyle/>
          <a:p>
            <a:r>
              <a:rPr lang="en-GB" dirty="0" smtClean="0"/>
              <a:t>Graham Thomson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3648" y="2283718"/>
            <a:ext cx="6400800" cy="131445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Transport Scotland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2529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3103234" y="578891"/>
            <a:ext cx="2995186" cy="407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163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i="1" dirty="0" smtClean="0"/>
              <a:t>“A steady reduction in the numbers of those killed and those seriously injured, with the ultimate vision of a future where no-one is killed on Scotland Roads and the injury rate is much reduced”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xmlns="" val="361083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Framework Targets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0126929"/>
              </p:ext>
            </p:extLst>
          </p:nvPr>
        </p:nvGraphicFramePr>
        <p:xfrm>
          <a:off x="323528" y="1347614"/>
          <a:ext cx="8064896" cy="3637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728192"/>
                <a:gridCol w="2016224"/>
                <a:gridCol w="2016224"/>
              </a:tblGrid>
              <a:tr h="90657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2004 – 2008 average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2015 milestone % reduction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2020 target % reduction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2217">
                <a:tc>
                  <a:txBody>
                    <a:bodyPr/>
                    <a:lstStyle/>
                    <a:p>
                      <a:r>
                        <a:rPr lang="en-GB" dirty="0" smtClean="0"/>
                        <a:t>People</a:t>
                      </a:r>
                      <a:r>
                        <a:rPr lang="en-GB" baseline="0" dirty="0" smtClean="0"/>
                        <a:t> killed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292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  30</a:t>
                      </a:r>
                      <a:r>
                        <a:rPr lang="en-GB" dirty="0" smtClean="0"/>
                        <a:t> (204)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   40</a:t>
                      </a:r>
                      <a:r>
                        <a:rPr lang="en-GB" dirty="0" smtClean="0"/>
                        <a:t> (175)</a:t>
                      </a:r>
                      <a:endParaRPr lang="en-GB" dirty="0"/>
                    </a:p>
                  </a:txBody>
                  <a:tcPr/>
                </a:tc>
              </a:tr>
              <a:tr h="621719">
                <a:tc>
                  <a:txBody>
                    <a:bodyPr/>
                    <a:lstStyle/>
                    <a:p>
                      <a:r>
                        <a:rPr lang="en-GB" dirty="0" smtClean="0"/>
                        <a:t>People seriously injured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    43</a:t>
                      </a:r>
                      <a:r>
                        <a:rPr lang="en-GB" dirty="0" smtClean="0"/>
                        <a:t> (1484)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     55 </a:t>
                      </a:r>
                      <a:r>
                        <a:rPr lang="en-GB" dirty="0" smtClean="0"/>
                        <a:t>(1172)</a:t>
                      </a:r>
                      <a:endParaRPr lang="en-GB" dirty="0"/>
                    </a:p>
                  </a:txBody>
                  <a:tcPr/>
                </a:tc>
              </a:tr>
              <a:tr h="621719">
                <a:tc>
                  <a:txBody>
                    <a:bodyPr/>
                    <a:lstStyle/>
                    <a:p>
                      <a:r>
                        <a:rPr lang="en-GB" dirty="0" smtClean="0"/>
                        <a:t>Children</a:t>
                      </a:r>
                      <a:r>
                        <a:rPr lang="en-GB" baseline="0" dirty="0" smtClean="0"/>
                        <a:t> (aged &lt; 16) killed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35</a:t>
                      </a:r>
                      <a:r>
                        <a:rPr lang="en-GB" dirty="0" smtClean="0"/>
                        <a:t> (10)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50</a:t>
                      </a:r>
                      <a:r>
                        <a:rPr lang="en-GB" dirty="0" smtClean="0"/>
                        <a:t> (8)</a:t>
                      </a:r>
                      <a:endParaRPr lang="en-GB" dirty="0"/>
                    </a:p>
                  </a:txBody>
                  <a:tcPr/>
                </a:tc>
              </a:tr>
              <a:tr h="888170">
                <a:tc>
                  <a:txBody>
                    <a:bodyPr/>
                    <a:lstStyle/>
                    <a:p>
                      <a:r>
                        <a:rPr lang="en-GB" dirty="0" smtClean="0"/>
                        <a:t>Children (aged &lt; 16) seriously injured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   50</a:t>
                      </a:r>
                      <a:r>
                        <a:rPr lang="en-GB" dirty="0" smtClean="0"/>
                        <a:t> (163)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    65</a:t>
                      </a:r>
                      <a:r>
                        <a:rPr lang="en-GB" dirty="0" smtClean="0"/>
                        <a:t> (114)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2211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524" y="195486"/>
            <a:ext cx="7771960" cy="857250"/>
          </a:xfrm>
        </p:spPr>
        <p:txBody>
          <a:bodyPr/>
          <a:lstStyle/>
          <a:p>
            <a:r>
              <a:rPr lang="en-GB" dirty="0" smtClean="0"/>
              <a:t>People killed</a:t>
            </a:r>
            <a:endParaRPr lang="en-GB" dirty="0"/>
          </a:p>
        </p:txBody>
      </p:sp>
      <p:grpSp>
        <p:nvGrpSpPr>
          <p:cNvPr id="25" name="Group 24"/>
          <p:cNvGrpSpPr/>
          <p:nvPr/>
        </p:nvGrpSpPr>
        <p:grpSpPr>
          <a:xfrm>
            <a:off x="1187624" y="1131590"/>
            <a:ext cx="6578246" cy="3744416"/>
            <a:chOff x="16193" y="487358"/>
            <a:chExt cx="4497765" cy="2955676"/>
          </a:xfrm>
        </p:grpSpPr>
        <p:graphicFrame>
          <p:nvGraphicFramePr>
            <p:cNvPr id="45" name="Chart 4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4139205518"/>
                </p:ext>
              </p:extLst>
            </p:nvPr>
          </p:nvGraphicFramePr>
          <p:xfrm>
            <a:off x="196196" y="487358"/>
            <a:ext cx="3660269" cy="29556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3641049" y="1264742"/>
              <a:ext cx="0" cy="116946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>
            <a:xfrm>
              <a:off x="2621836" y="1288066"/>
              <a:ext cx="0" cy="832204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2777153" y="1316425"/>
              <a:ext cx="113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</a:rPr>
                <a:t>Milestone: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</a:rPr>
                <a:t>-30%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</a:rPr>
                <a:t>by 2015</a:t>
              </a: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95400" y="906131"/>
              <a:ext cx="167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</a:rPr>
                <a:t>Baseline – 2004-08 avg.</a:t>
              </a: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31806" y="3049525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2014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40592" y="3042377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2016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24731" y="3050955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2018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39622" y="3053334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2012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9965" y="3043808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2004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5637" y="3043808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2006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30084" y="3049523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2008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24531" y="3049524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2010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55037" y="3042378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2020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925" y="2699667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150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276" y="2129536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200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193" y="1596020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250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5400" y="1018763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300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8430" y="493120"/>
              <a:ext cx="11651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Numbers killed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678816" y="1343867"/>
              <a:ext cx="8351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</a:rPr>
                <a:t>Target: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</a:rPr>
                <a:t>-40% by 2020</a:t>
              </a: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15015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People seriously injured</a:t>
            </a:r>
            <a:endParaRPr lang="en-GB" dirty="0"/>
          </a:p>
        </p:txBody>
      </p:sp>
      <p:grpSp>
        <p:nvGrpSpPr>
          <p:cNvPr id="48" name="Group 47"/>
          <p:cNvGrpSpPr/>
          <p:nvPr/>
        </p:nvGrpSpPr>
        <p:grpSpPr>
          <a:xfrm>
            <a:off x="1404751" y="1277321"/>
            <a:ext cx="6141992" cy="3845584"/>
            <a:chOff x="4429645" y="123789"/>
            <a:chExt cx="4795151" cy="3002309"/>
          </a:xfrm>
        </p:grpSpPr>
        <p:graphicFrame>
          <p:nvGraphicFramePr>
            <p:cNvPr id="50" name="Chart 4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171341763"/>
                </p:ext>
              </p:extLst>
            </p:nvPr>
          </p:nvGraphicFramePr>
          <p:xfrm>
            <a:off x="4825452" y="169929"/>
            <a:ext cx="3716224" cy="27905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49" name="Group 48"/>
            <p:cNvGrpSpPr/>
            <p:nvPr/>
          </p:nvGrpSpPr>
          <p:grpSpPr>
            <a:xfrm>
              <a:off x="4429645" y="123789"/>
              <a:ext cx="4795151" cy="3002309"/>
              <a:chOff x="4429645" y="123789"/>
              <a:chExt cx="4795151" cy="3002309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522779" y="123789"/>
                <a:ext cx="181985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Numbers seriously injured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TextBox 31"/>
              <p:cNvSpPr txBox="1"/>
              <p:nvPr/>
            </p:nvSpPr>
            <p:spPr>
              <a:xfrm>
                <a:off x="6866183" y="2876068"/>
                <a:ext cx="44755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2014</a:t>
                </a:r>
                <a:endPara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TextBox 32"/>
              <p:cNvSpPr txBox="1"/>
              <p:nvPr/>
            </p:nvSpPr>
            <p:spPr>
              <a:xfrm>
                <a:off x="7274969" y="2868920"/>
                <a:ext cx="44755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2016</a:t>
                </a:r>
                <a:endPara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TextBox 33"/>
              <p:cNvSpPr txBox="1"/>
              <p:nvPr/>
            </p:nvSpPr>
            <p:spPr>
              <a:xfrm>
                <a:off x="7659108" y="2877498"/>
                <a:ext cx="44755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2018</a:t>
                </a:r>
                <a:endPara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TextBox 34"/>
              <p:cNvSpPr txBox="1"/>
              <p:nvPr/>
            </p:nvSpPr>
            <p:spPr>
              <a:xfrm>
                <a:off x="6473999" y="2879877"/>
                <a:ext cx="44755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2012</a:t>
                </a:r>
                <a:endPara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TextBox 35"/>
              <p:cNvSpPr txBox="1"/>
              <p:nvPr/>
            </p:nvSpPr>
            <p:spPr>
              <a:xfrm>
                <a:off x="4844342" y="2870351"/>
                <a:ext cx="44755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2004</a:t>
                </a:r>
                <a:endPara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TextBox 36"/>
              <p:cNvSpPr txBox="1"/>
              <p:nvPr/>
            </p:nvSpPr>
            <p:spPr>
              <a:xfrm>
                <a:off x="5270014" y="2870351"/>
                <a:ext cx="44755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2006</a:t>
                </a:r>
                <a:endPara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TextBox 37"/>
              <p:cNvSpPr txBox="1"/>
              <p:nvPr/>
            </p:nvSpPr>
            <p:spPr>
              <a:xfrm>
                <a:off x="5664461" y="2876066"/>
                <a:ext cx="44755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2008</a:t>
                </a:r>
                <a:endPara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TextBox 38"/>
              <p:cNvSpPr txBox="1"/>
              <p:nvPr/>
            </p:nvSpPr>
            <p:spPr>
              <a:xfrm>
                <a:off x="6058908" y="2876067"/>
                <a:ext cx="44755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2010</a:t>
                </a:r>
                <a:endPara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TextBox 39"/>
              <p:cNvSpPr txBox="1"/>
              <p:nvPr/>
            </p:nvSpPr>
            <p:spPr>
              <a:xfrm>
                <a:off x="8089414" y="2868921"/>
                <a:ext cx="44755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2020</a:t>
                </a:r>
                <a:endPara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>
                <a:off x="8313193" y="816287"/>
                <a:ext cx="0" cy="174897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7239674" y="816287"/>
                <a:ext cx="0" cy="1330004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63" name="TextBox 60"/>
              <p:cNvSpPr txBox="1"/>
              <p:nvPr/>
            </p:nvSpPr>
            <p:spPr>
              <a:xfrm>
                <a:off x="7404909" y="1325690"/>
                <a:ext cx="11320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Milestone: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-43%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by 2015</a:t>
                </a:r>
                <a:endPara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TextBox 62"/>
              <p:cNvSpPr txBox="1"/>
              <p:nvPr/>
            </p:nvSpPr>
            <p:spPr>
              <a:xfrm>
                <a:off x="8389654" y="1395964"/>
                <a:ext cx="8351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Target: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-55% by 2020</a:t>
                </a:r>
                <a:endPara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TextBox 76"/>
              <p:cNvSpPr txBox="1"/>
              <p:nvPr/>
            </p:nvSpPr>
            <p:spPr>
              <a:xfrm>
                <a:off x="5866505" y="493121"/>
                <a:ext cx="1676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Baseline – 2004-08 avg.</a:t>
                </a:r>
                <a:endPara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TextBox 79"/>
              <p:cNvSpPr txBox="1"/>
              <p:nvPr/>
            </p:nvSpPr>
            <p:spPr>
              <a:xfrm>
                <a:off x="4462506" y="2699666"/>
                <a:ext cx="44755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1000</a:t>
                </a:r>
                <a:endPara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TextBox 80"/>
              <p:cNvSpPr txBox="1"/>
              <p:nvPr/>
            </p:nvSpPr>
            <p:spPr>
              <a:xfrm>
                <a:off x="4433913" y="1935304"/>
                <a:ext cx="44755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1600</a:t>
                </a:r>
                <a:endPara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TextBox 81"/>
              <p:cNvSpPr txBox="1"/>
              <p:nvPr/>
            </p:nvSpPr>
            <p:spPr>
              <a:xfrm>
                <a:off x="4429645" y="1183130"/>
                <a:ext cx="44755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2200</a:t>
                </a:r>
                <a:endPara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TextBox 82"/>
              <p:cNvSpPr txBox="1"/>
              <p:nvPr/>
            </p:nvSpPr>
            <p:spPr>
              <a:xfrm>
                <a:off x="4432489" y="431265"/>
                <a:ext cx="44755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2800</a:t>
                </a:r>
                <a:endPara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23308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Children killed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769683" y="1386093"/>
            <a:ext cx="7168403" cy="3338497"/>
            <a:chOff x="183822" y="3402871"/>
            <a:chExt cx="4480799" cy="3338497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615667490"/>
                </p:ext>
              </p:extLst>
            </p:nvPr>
          </p:nvGraphicFramePr>
          <p:xfrm>
            <a:off x="365275" y="3647372"/>
            <a:ext cx="3680631" cy="30250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192395" y="3402871"/>
              <a:ext cx="107388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Children killed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78399" y="6491338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2014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87185" y="6484190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2016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71324" y="6492768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2018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86215" y="6495147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2012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6558" y="6485621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2004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82230" y="6485621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2006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76677" y="6491336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2008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71124" y="6491337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2010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01630" y="6484191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2020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3897383" y="5209979"/>
              <a:ext cx="2060" cy="57008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>
            <a:xfrm>
              <a:off x="2830623" y="5191834"/>
              <a:ext cx="0" cy="405177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3226791" y="5106115"/>
              <a:ext cx="6986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</a:rPr>
                <a:t>Milestone: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</a:rPr>
                <a:t>-35%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</a:rPr>
                <a:t>by 2015</a:t>
              </a: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99443" y="5107914"/>
              <a:ext cx="765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</a:rPr>
                <a:t>Target: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</a:rPr>
                <a:t>-50% by 2020</a:t>
              </a: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11686" y="4839535"/>
              <a:ext cx="167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</a:rPr>
                <a:t>Baseline – 2004-08 avg.</a:t>
              </a: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5626" y="6389199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7220" y="5473901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10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6496" y="4573772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3822" y="3661063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30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6878" y="6197297"/>
              <a:ext cx="167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3-year moving average</a:t>
              </a: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78642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65" y="237427"/>
            <a:ext cx="7771960" cy="857250"/>
          </a:xfrm>
        </p:spPr>
        <p:txBody>
          <a:bodyPr/>
          <a:lstStyle/>
          <a:p>
            <a:r>
              <a:rPr lang="en-GB" dirty="0" smtClean="0"/>
              <a:t>Children seriously injured</a:t>
            </a:r>
            <a:endParaRPr lang="en-GB" dirty="0"/>
          </a:p>
        </p:txBody>
      </p:sp>
      <p:grpSp>
        <p:nvGrpSpPr>
          <p:cNvPr id="25" name="Group 24"/>
          <p:cNvGrpSpPr/>
          <p:nvPr/>
        </p:nvGrpSpPr>
        <p:grpSpPr>
          <a:xfrm>
            <a:off x="1214365" y="1086647"/>
            <a:ext cx="7064428" cy="4037779"/>
            <a:chOff x="4570083" y="3716132"/>
            <a:chExt cx="4531786" cy="3059143"/>
          </a:xfrm>
        </p:grpSpPr>
        <p:graphicFrame>
          <p:nvGraphicFramePr>
            <p:cNvPr id="26" name="Chart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71342125"/>
                </p:ext>
              </p:extLst>
            </p:nvPr>
          </p:nvGraphicFramePr>
          <p:xfrm>
            <a:off x="4761001" y="3861048"/>
            <a:ext cx="3689266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7" name="Rectangle 26"/>
            <p:cNvSpPr/>
            <p:nvPr/>
          </p:nvSpPr>
          <p:spPr>
            <a:xfrm>
              <a:off x="4579481" y="3716132"/>
              <a:ext cx="17803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Children seriously injured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49"/>
            <p:cNvSpPr txBox="1"/>
            <p:nvPr/>
          </p:nvSpPr>
          <p:spPr>
            <a:xfrm>
              <a:off x="6873110" y="6525245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2014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50"/>
            <p:cNvSpPr txBox="1"/>
            <p:nvPr/>
          </p:nvSpPr>
          <p:spPr>
            <a:xfrm>
              <a:off x="7281896" y="6518097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2016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51"/>
            <p:cNvSpPr txBox="1"/>
            <p:nvPr/>
          </p:nvSpPr>
          <p:spPr>
            <a:xfrm>
              <a:off x="7666035" y="6526675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2018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52"/>
            <p:cNvSpPr txBox="1"/>
            <p:nvPr/>
          </p:nvSpPr>
          <p:spPr>
            <a:xfrm>
              <a:off x="6480926" y="6529054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2012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53"/>
            <p:cNvSpPr txBox="1"/>
            <p:nvPr/>
          </p:nvSpPr>
          <p:spPr>
            <a:xfrm>
              <a:off x="4851269" y="6519528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2004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54"/>
            <p:cNvSpPr txBox="1"/>
            <p:nvPr/>
          </p:nvSpPr>
          <p:spPr>
            <a:xfrm>
              <a:off x="5276941" y="6519528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2006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TextBox 55"/>
            <p:cNvSpPr txBox="1"/>
            <p:nvPr/>
          </p:nvSpPr>
          <p:spPr>
            <a:xfrm>
              <a:off x="5671388" y="6525243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2008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56"/>
            <p:cNvSpPr txBox="1"/>
            <p:nvPr/>
          </p:nvSpPr>
          <p:spPr>
            <a:xfrm>
              <a:off x="6065835" y="6525244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2010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TextBox 57"/>
            <p:cNvSpPr txBox="1"/>
            <p:nvPr/>
          </p:nvSpPr>
          <p:spPr>
            <a:xfrm>
              <a:off x="8096341" y="6518098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2020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8265497" y="4707807"/>
              <a:ext cx="0" cy="162451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>
            <a:xfrm>
              <a:off x="7232104" y="4635800"/>
              <a:ext cx="0" cy="1296599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39" name="TextBox 69"/>
            <p:cNvSpPr txBox="1"/>
            <p:nvPr/>
          </p:nvSpPr>
          <p:spPr>
            <a:xfrm>
              <a:off x="7393055" y="4794198"/>
              <a:ext cx="113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Milestone: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-50%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by 2015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70"/>
            <p:cNvSpPr txBox="1"/>
            <p:nvPr/>
          </p:nvSpPr>
          <p:spPr>
            <a:xfrm>
              <a:off x="8266727" y="4810432"/>
              <a:ext cx="8351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Target: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-65% by 2020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78"/>
            <p:cNvSpPr txBox="1"/>
            <p:nvPr/>
          </p:nvSpPr>
          <p:spPr>
            <a:xfrm>
              <a:off x="5988148" y="4304129"/>
              <a:ext cx="167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Baseline – 2004-08 avg.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87"/>
            <p:cNvSpPr txBox="1"/>
            <p:nvPr/>
          </p:nvSpPr>
          <p:spPr>
            <a:xfrm>
              <a:off x="4572000" y="6332322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Box 88"/>
            <p:cNvSpPr txBox="1"/>
            <p:nvPr/>
          </p:nvSpPr>
          <p:spPr>
            <a:xfrm>
              <a:off x="4570083" y="5517232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r>
                <a:rPr kumimoji="0" lang="en-GB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00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TextBox 89"/>
            <p:cNvSpPr txBox="1"/>
            <p:nvPr/>
          </p:nvSpPr>
          <p:spPr>
            <a:xfrm>
              <a:off x="4579481" y="4687646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300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TextBox 91"/>
            <p:cNvSpPr txBox="1"/>
            <p:nvPr/>
          </p:nvSpPr>
          <p:spPr>
            <a:xfrm>
              <a:off x="4585268" y="3870020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r>
                <a:rPr kumimoji="0" lang="en-GB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00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65126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028"/>
            <a:ext cx="6696744" cy="476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1646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ransport Scotland - Business - PowerPoin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3108</TotalTime>
  <Words>488</Words>
  <Application>Microsoft Office PowerPoint</Application>
  <PresentationFormat>On-screen Show (16:9)</PresentationFormat>
  <Paragraphs>192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1_Transport Scotland - Business - PowerPoint</vt:lpstr>
      <vt:lpstr>Graham Thomson</vt:lpstr>
      <vt:lpstr>Slide 2</vt:lpstr>
      <vt:lpstr>Vision</vt:lpstr>
      <vt:lpstr>Framework Targets</vt:lpstr>
      <vt:lpstr>People killed</vt:lpstr>
      <vt:lpstr>People seriously injured</vt:lpstr>
      <vt:lpstr>Children killed</vt:lpstr>
      <vt:lpstr>Children seriously injured</vt:lpstr>
      <vt:lpstr>Slide 9</vt:lpstr>
      <vt:lpstr>Slide 10</vt:lpstr>
      <vt:lpstr>A9 Safety Group</vt:lpstr>
      <vt:lpstr>Mid-term checkpoint</vt:lpstr>
      <vt:lpstr>Framework Priorities</vt:lpstr>
      <vt:lpstr>Review Focus</vt:lpstr>
      <vt:lpstr>Review Approach</vt:lpstr>
      <vt:lpstr>Where are we and next steps</vt:lpstr>
      <vt:lpstr>Review Output</vt:lpstr>
      <vt:lpstr>Graham Thomson</vt:lpstr>
    </vt:vector>
  </TitlesOfParts>
  <Company>Scottish Government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Graham Thomson Road Safety and Accessibility Policy Transport Scotland</dc:title>
  <dc:creator>U417374</dc:creator>
  <cp:lastModifiedBy>cburnett</cp:lastModifiedBy>
  <cp:revision>206</cp:revision>
  <cp:lastPrinted>2014-10-27T07:55:43Z</cp:lastPrinted>
  <dcterms:created xsi:type="dcterms:W3CDTF">2014-01-20T22:18:39Z</dcterms:created>
  <dcterms:modified xsi:type="dcterms:W3CDTF">2015-11-18T13:34:36Z</dcterms:modified>
</cp:coreProperties>
</file>