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6" r:id="rId3"/>
    <p:sldMasterId id="2147483690" r:id="rId4"/>
    <p:sldMasterId id="2147483704" r:id="rId5"/>
    <p:sldMasterId id="2147483718" r:id="rId6"/>
    <p:sldMasterId id="2147483732" r:id="rId7"/>
    <p:sldMasterId id="2147483782" r:id="rId8"/>
    <p:sldMasterId id="2147483796" r:id="rId9"/>
    <p:sldMasterId id="2147483810" r:id="rId10"/>
    <p:sldMasterId id="2147483824" r:id="rId11"/>
    <p:sldMasterId id="2147483838" r:id="rId12"/>
    <p:sldMasterId id="2147483852" r:id="rId13"/>
    <p:sldMasterId id="2147483878" r:id="rId14"/>
  </p:sldMasterIdLst>
  <p:notesMasterIdLst>
    <p:notesMasterId r:id="rId32"/>
  </p:notesMasterIdLst>
  <p:handoutMasterIdLst>
    <p:handoutMasterId r:id="rId33"/>
  </p:handoutMasterIdLst>
  <p:sldIdLst>
    <p:sldId id="256" r:id="rId15"/>
    <p:sldId id="652" r:id="rId16"/>
    <p:sldId id="654" r:id="rId17"/>
    <p:sldId id="707" r:id="rId18"/>
    <p:sldId id="731" r:id="rId19"/>
    <p:sldId id="732" r:id="rId20"/>
    <p:sldId id="726" r:id="rId21"/>
    <p:sldId id="733" r:id="rId22"/>
    <p:sldId id="734" r:id="rId23"/>
    <p:sldId id="735" r:id="rId24"/>
    <p:sldId id="736" r:id="rId25"/>
    <p:sldId id="738" r:id="rId26"/>
    <p:sldId id="739" r:id="rId27"/>
    <p:sldId id="740" r:id="rId28"/>
    <p:sldId id="743" r:id="rId29"/>
    <p:sldId id="709" r:id="rId30"/>
    <p:sldId id="5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0033"/>
    <a:srgbClr val="CC3399"/>
    <a:srgbClr val="FF99CC"/>
    <a:srgbClr val="66CCFF"/>
    <a:srgbClr val="99CCFF"/>
    <a:srgbClr val="0099FF"/>
    <a:srgbClr val="0066FF"/>
    <a:srgbClr val="3366FF"/>
    <a:srgbClr val="00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D0BE-0AFA-42C6-A2F2-CF0BD4C173D4}" type="doc">
      <dgm:prSet loTypeId="urn:microsoft.com/office/officeart/2005/8/layout/radial4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CE4731B-EE3F-402F-BEF2-B2FC4990F80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Fall</a:t>
          </a:r>
          <a:endParaRPr lang="en-US" b="1" dirty="0">
            <a:solidFill>
              <a:srgbClr val="002060"/>
            </a:solidFill>
          </a:endParaRPr>
        </a:p>
      </dgm:t>
    </dgm:pt>
    <dgm:pt modelId="{C7F56F5D-73C9-4EC1-A051-BE69C6D9050F}" type="parTrans" cxnId="{0B726B1B-DD17-44A2-A1AE-54C5FB2C5AF6}">
      <dgm:prSet/>
      <dgm:spPr/>
      <dgm:t>
        <a:bodyPr/>
        <a:lstStyle/>
        <a:p>
          <a:endParaRPr lang="en-US"/>
        </a:p>
      </dgm:t>
    </dgm:pt>
    <dgm:pt modelId="{AC8F6777-D9FE-4156-8C74-4210B6FBA4A3}" type="sibTrans" cxnId="{0B726B1B-DD17-44A2-A1AE-54C5FB2C5AF6}">
      <dgm:prSet/>
      <dgm:spPr/>
      <dgm:t>
        <a:bodyPr/>
        <a:lstStyle/>
        <a:p>
          <a:endParaRPr lang="en-US"/>
        </a:p>
      </dgm:t>
    </dgm:pt>
    <dgm:pt modelId="{15162A6B-2D66-4A49-9F19-1FBFF3EF121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b="1" dirty="0" smtClean="0">
              <a:solidFill>
                <a:srgbClr val="FFC000"/>
              </a:solidFill>
            </a:rPr>
            <a:t>ENVIRONMENT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Uneven floor or ground surface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Inadequate lighting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 Low temperature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Clutter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Pets</a:t>
          </a:r>
        </a:p>
      </dgm:t>
    </dgm:pt>
    <dgm:pt modelId="{73AA8F9F-5F1E-41AD-9ADE-17C744FEC75B}" type="parTrans" cxnId="{5B0EAD55-F848-458E-A6B2-9EF8DA4F2F36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C60A864D-EEE0-44CB-A6FE-5D66A6B2371D}" type="sibTrans" cxnId="{5B0EAD55-F848-458E-A6B2-9EF8DA4F2F36}">
      <dgm:prSet/>
      <dgm:spPr/>
      <dgm:t>
        <a:bodyPr/>
        <a:lstStyle/>
        <a:p>
          <a:endParaRPr lang="en-US"/>
        </a:p>
      </dgm:t>
    </dgm:pt>
    <dgm:pt modelId="{58695E77-5E0E-45F4-A3F7-9F367941DF0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b="1" dirty="0" smtClean="0">
              <a:solidFill>
                <a:srgbClr val="FFC000"/>
              </a:solidFill>
            </a:rPr>
            <a:t>PERSON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Reduced muscle strength, balance, mobility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Impaired vision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Blood pressure drop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Cognition &amp; behaviour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Some medication / Alcohol</a:t>
          </a:r>
        </a:p>
        <a:p>
          <a:r>
            <a:rPr lang="en-GB" sz="1400" b="1" dirty="0" smtClean="0">
              <a:solidFill>
                <a:schemeClr val="accent3">
                  <a:lumMod val="85000"/>
                </a:schemeClr>
              </a:solidFill>
            </a:rPr>
            <a:t>Feet, footwear, clothing</a:t>
          </a:r>
        </a:p>
      </dgm:t>
    </dgm:pt>
    <dgm:pt modelId="{7A87B3B4-33FC-462C-BBAA-9DC629D4BA48}" type="parTrans" cxnId="{09DDEF7D-8EA8-4BEB-9371-3B0DBBFC907D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CAC697B8-3EDC-493A-BB81-161DA7C76C3A}" type="sibTrans" cxnId="{09DDEF7D-8EA8-4BEB-9371-3B0DBBFC907D}">
      <dgm:prSet/>
      <dgm:spPr/>
      <dgm:t>
        <a:bodyPr/>
        <a:lstStyle/>
        <a:p>
          <a:endParaRPr lang="en-US"/>
        </a:p>
      </dgm:t>
    </dgm:pt>
    <dgm:pt modelId="{C35FA96E-906D-4132-8361-84006B2D6C0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b="1" dirty="0" smtClean="0">
              <a:solidFill>
                <a:srgbClr val="FFC000"/>
              </a:solidFill>
            </a:rPr>
            <a:t>TASK or ACTIVITY</a:t>
          </a:r>
        </a:p>
      </dgm:t>
    </dgm:pt>
    <dgm:pt modelId="{07134404-9059-41CB-84C3-F9A2D5840713}" type="parTrans" cxnId="{BB326F1B-388D-42A1-A643-B683C25A2660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E0911093-A62B-4E54-9512-DEDF82161F75}" type="sibTrans" cxnId="{BB326F1B-388D-42A1-A643-B683C25A2660}">
      <dgm:prSet/>
      <dgm:spPr/>
      <dgm:t>
        <a:bodyPr/>
        <a:lstStyle/>
        <a:p>
          <a:endParaRPr lang="en-US"/>
        </a:p>
      </dgm:t>
    </dgm:pt>
    <dgm:pt modelId="{8A4A7861-89E0-4944-99B0-6F3AFB60B978}" type="pres">
      <dgm:prSet presAssocID="{8038D0BE-0AFA-42C6-A2F2-CF0BD4C173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517B66-D90C-45BB-A62B-ED11ADF9860D}" type="pres">
      <dgm:prSet presAssocID="{5CE4731B-EE3F-402F-BEF2-B2FC4990F803}" presName="centerShape" presStyleLbl="node0" presStyleIdx="0" presStyleCnt="1" custScaleX="78177" custScaleY="75956"/>
      <dgm:spPr/>
      <dgm:t>
        <a:bodyPr/>
        <a:lstStyle/>
        <a:p>
          <a:endParaRPr lang="en-US"/>
        </a:p>
      </dgm:t>
    </dgm:pt>
    <dgm:pt modelId="{9B18EB66-4276-4236-9166-C195647BD604}" type="pres">
      <dgm:prSet presAssocID="{73AA8F9F-5F1E-41AD-9ADE-17C744FEC75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D210F71-8D41-4B46-87D3-C749EDEF1D55}" type="pres">
      <dgm:prSet presAssocID="{15162A6B-2D66-4A49-9F19-1FBFF3EF121D}" presName="node" presStyleLbl="node1" presStyleIdx="0" presStyleCnt="3" custScaleY="122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01248-2497-495A-A831-B943241FF404}" type="pres">
      <dgm:prSet presAssocID="{7A87B3B4-33FC-462C-BBAA-9DC629D4BA4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790F205-8346-4526-8EC3-C45C939D9171}" type="pres">
      <dgm:prSet presAssocID="{58695E77-5E0E-45F4-A3F7-9F367941DF0F}" presName="node" presStyleLbl="node1" presStyleIdx="1" presStyleCnt="3" custScaleX="133552" custScaleY="133774" custRadScaleRad="100011" custRadScaleInc="-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53552-5D62-4FF4-9681-EA3F2751A995}" type="pres">
      <dgm:prSet presAssocID="{07134404-9059-41CB-84C3-F9A2D584071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8D2E138-98F0-44B3-AD52-7BDF786CAB97}" type="pres">
      <dgm:prSet presAssocID="{C35FA96E-906D-4132-8361-84006B2D6C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1B50E-7BA9-3247-898D-2B36784706C3}" type="presOf" srcId="{15162A6B-2D66-4A49-9F19-1FBFF3EF121D}" destId="{1D210F71-8D41-4B46-87D3-C749EDEF1D55}" srcOrd="0" destOrd="0" presId="urn:microsoft.com/office/officeart/2005/8/layout/radial4"/>
    <dgm:cxn modelId="{3052142F-A3BF-8F40-8A95-AEF6306F3A57}" type="presOf" srcId="{8038D0BE-0AFA-42C6-A2F2-CF0BD4C173D4}" destId="{8A4A7861-89E0-4944-99B0-6F3AFB60B978}" srcOrd="0" destOrd="0" presId="urn:microsoft.com/office/officeart/2005/8/layout/radial4"/>
    <dgm:cxn modelId="{0B895B70-3BF9-FA40-9D8E-0353CAF07F0F}" type="presOf" srcId="{58695E77-5E0E-45F4-A3F7-9F367941DF0F}" destId="{6790F205-8346-4526-8EC3-C45C939D9171}" srcOrd="0" destOrd="0" presId="urn:microsoft.com/office/officeart/2005/8/layout/radial4"/>
    <dgm:cxn modelId="{9AFBC652-DCCA-B648-A1AB-20BA2BE6F7A4}" type="presOf" srcId="{5CE4731B-EE3F-402F-BEF2-B2FC4990F803}" destId="{28517B66-D90C-45BB-A62B-ED11ADF9860D}" srcOrd="0" destOrd="0" presId="urn:microsoft.com/office/officeart/2005/8/layout/radial4"/>
    <dgm:cxn modelId="{9328A796-9F5F-C94B-9A2C-151555D3654E}" type="presOf" srcId="{7A87B3B4-33FC-462C-BBAA-9DC629D4BA48}" destId="{DBB01248-2497-495A-A831-B943241FF404}" srcOrd="0" destOrd="0" presId="urn:microsoft.com/office/officeart/2005/8/layout/radial4"/>
    <dgm:cxn modelId="{5B0EAD55-F848-458E-A6B2-9EF8DA4F2F36}" srcId="{5CE4731B-EE3F-402F-BEF2-B2FC4990F803}" destId="{15162A6B-2D66-4A49-9F19-1FBFF3EF121D}" srcOrd="0" destOrd="0" parTransId="{73AA8F9F-5F1E-41AD-9ADE-17C744FEC75B}" sibTransId="{C60A864D-EEE0-44CB-A6FE-5D66A6B2371D}"/>
    <dgm:cxn modelId="{0B726B1B-DD17-44A2-A1AE-54C5FB2C5AF6}" srcId="{8038D0BE-0AFA-42C6-A2F2-CF0BD4C173D4}" destId="{5CE4731B-EE3F-402F-BEF2-B2FC4990F803}" srcOrd="0" destOrd="0" parTransId="{C7F56F5D-73C9-4EC1-A051-BE69C6D9050F}" sibTransId="{AC8F6777-D9FE-4156-8C74-4210B6FBA4A3}"/>
    <dgm:cxn modelId="{09DDEF7D-8EA8-4BEB-9371-3B0DBBFC907D}" srcId="{5CE4731B-EE3F-402F-BEF2-B2FC4990F803}" destId="{58695E77-5E0E-45F4-A3F7-9F367941DF0F}" srcOrd="1" destOrd="0" parTransId="{7A87B3B4-33FC-462C-BBAA-9DC629D4BA48}" sibTransId="{CAC697B8-3EDC-493A-BB81-161DA7C76C3A}"/>
    <dgm:cxn modelId="{BF7489EA-7F82-A246-BC17-79F010356E30}" type="presOf" srcId="{C35FA96E-906D-4132-8361-84006B2D6C0F}" destId="{18D2E138-98F0-44B3-AD52-7BDF786CAB97}" srcOrd="0" destOrd="0" presId="urn:microsoft.com/office/officeart/2005/8/layout/radial4"/>
    <dgm:cxn modelId="{68CB3323-4CBC-9847-8D3E-A94255D7DA2B}" type="presOf" srcId="{73AA8F9F-5F1E-41AD-9ADE-17C744FEC75B}" destId="{9B18EB66-4276-4236-9166-C195647BD604}" srcOrd="0" destOrd="0" presId="urn:microsoft.com/office/officeart/2005/8/layout/radial4"/>
    <dgm:cxn modelId="{BB326F1B-388D-42A1-A643-B683C25A2660}" srcId="{5CE4731B-EE3F-402F-BEF2-B2FC4990F803}" destId="{C35FA96E-906D-4132-8361-84006B2D6C0F}" srcOrd="2" destOrd="0" parTransId="{07134404-9059-41CB-84C3-F9A2D5840713}" sibTransId="{E0911093-A62B-4E54-9512-DEDF82161F75}"/>
    <dgm:cxn modelId="{D7E8DCD1-B14A-9046-99A1-168B67E83C2A}" type="presOf" srcId="{07134404-9059-41CB-84C3-F9A2D5840713}" destId="{40A53552-5D62-4FF4-9681-EA3F2751A995}" srcOrd="0" destOrd="0" presId="urn:microsoft.com/office/officeart/2005/8/layout/radial4"/>
    <dgm:cxn modelId="{7D7D1B3C-2DBD-3B4C-9D81-7F4B638462C7}" type="presParOf" srcId="{8A4A7861-89E0-4944-99B0-6F3AFB60B978}" destId="{28517B66-D90C-45BB-A62B-ED11ADF9860D}" srcOrd="0" destOrd="0" presId="urn:microsoft.com/office/officeart/2005/8/layout/radial4"/>
    <dgm:cxn modelId="{949F03F3-94DA-4346-8302-8BE26AE4753C}" type="presParOf" srcId="{8A4A7861-89E0-4944-99B0-6F3AFB60B978}" destId="{9B18EB66-4276-4236-9166-C195647BD604}" srcOrd="1" destOrd="0" presId="urn:microsoft.com/office/officeart/2005/8/layout/radial4"/>
    <dgm:cxn modelId="{20A9F298-A2B5-1541-8860-20D29B96B54C}" type="presParOf" srcId="{8A4A7861-89E0-4944-99B0-6F3AFB60B978}" destId="{1D210F71-8D41-4B46-87D3-C749EDEF1D55}" srcOrd="2" destOrd="0" presId="urn:microsoft.com/office/officeart/2005/8/layout/radial4"/>
    <dgm:cxn modelId="{35AF543C-4929-BF4A-8A5A-7545AB0D0551}" type="presParOf" srcId="{8A4A7861-89E0-4944-99B0-6F3AFB60B978}" destId="{DBB01248-2497-495A-A831-B943241FF404}" srcOrd="3" destOrd="0" presId="urn:microsoft.com/office/officeart/2005/8/layout/radial4"/>
    <dgm:cxn modelId="{5A06F1F9-C091-A049-A4E5-AB9D00D02711}" type="presParOf" srcId="{8A4A7861-89E0-4944-99B0-6F3AFB60B978}" destId="{6790F205-8346-4526-8EC3-C45C939D9171}" srcOrd="4" destOrd="0" presId="urn:microsoft.com/office/officeart/2005/8/layout/radial4"/>
    <dgm:cxn modelId="{BDF64AE1-FEB4-CE49-88E3-B14363F72AB3}" type="presParOf" srcId="{8A4A7861-89E0-4944-99B0-6F3AFB60B978}" destId="{40A53552-5D62-4FF4-9681-EA3F2751A995}" srcOrd="5" destOrd="0" presId="urn:microsoft.com/office/officeart/2005/8/layout/radial4"/>
    <dgm:cxn modelId="{8B51675A-A396-D544-AB11-EB5ACEE12A95}" type="presParOf" srcId="{8A4A7861-89E0-4944-99B0-6F3AFB60B978}" destId="{18D2E138-98F0-44B3-AD52-7BDF786CAB9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17B66-D90C-45BB-A62B-ED11ADF9860D}">
      <dsp:nvSpPr>
        <dsp:cNvPr id="0" name=""/>
        <dsp:cNvSpPr/>
      </dsp:nvSpPr>
      <dsp:spPr>
        <a:xfrm>
          <a:off x="3257539" y="3441092"/>
          <a:ext cx="1743124" cy="169360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b="1" kern="1200" dirty="0" smtClean="0">
              <a:solidFill>
                <a:srgbClr val="002060"/>
              </a:solidFill>
            </a:rPr>
            <a:t>Fall</a:t>
          </a:r>
          <a:endParaRPr lang="en-US" sz="6300" b="1" kern="1200" dirty="0">
            <a:solidFill>
              <a:srgbClr val="002060"/>
            </a:solidFill>
          </a:endParaRPr>
        </a:p>
      </dsp:txBody>
      <dsp:txXfrm>
        <a:off x="3257539" y="3441092"/>
        <a:ext cx="1743124" cy="1693602"/>
      </dsp:txXfrm>
    </dsp:sp>
    <dsp:sp modelId="{9B18EB66-4276-4236-9166-C195647BD604}">
      <dsp:nvSpPr>
        <dsp:cNvPr id="0" name=""/>
        <dsp:cNvSpPr/>
      </dsp:nvSpPr>
      <dsp:spPr>
        <a:xfrm rot="12900000">
          <a:off x="1341533" y="2779199"/>
          <a:ext cx="2173404" cy="6354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10F71-8D41-4B46-87D3-C749EDEF1D55}">
      <dsp:nvSpPr>
        <dsp:cNvPr id="0" name=""/>
        <dsp:cNvSpPr/>
      </dsp:nvSpPr>
      <dsp:spPr>
        <a:xfrm>
          <a:off x="478946" y="1434254"/>
          <a:ext cx="2118229" cy="207874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C000"/>
              </a:solidFill>
            </a:rPr>
            <a:t>ENVIRONMENT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Uneven floor or ground surface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Inadequate lighting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 Low temperature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Clutter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Pets</a:t>
          </a:r>
        </a:p>
      </dsp:txBody>
      <dsp:txXfrm>
        <a:off x="478946" y="1434254"/>
        <a:ext cx="2118229" cy="2078745"/>
      </dsp:txXfrm>
    </dsp:sp>
    <dsp:sp modelId="{DBB01248-2497-495A-A831-B943241FF404}">
      <dsp:nvSpPr>
        <dsp:cNvPr id="0" name=""/>
        <dsp:cNvSpPr/>
      </dsp:nvSpPr>
      <dsp:spPr>
        <a:xfrm rot="16168930">
          <a:off x="3015905" y="1901537"/>
          <a:ext cx="2189000" cy="6354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0F205-8346-4526-8EC3-C45C939D9171}">
      <dsp:nvSpPr>
        <dsp:cNvPr id="0" name=""/>
        <dsp:cNvSpPr/>
      </dsp:nvSpPr>
      <dsp:spPr>
        <a:xfrm>
          <a:off x="2686044" y="-8639"/>
          <a:ext cx="2828937" cy="226691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C000"/>
              </a:solidFill>
            </a:rPr>
            <a:t>PERSON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Reduced muscle strength, balance, mobility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Impaired vision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Blood pressure drop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Cognition &amp; behaviour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Some medication / Alcohol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3">
                  <a:lumMod val="85000"/>
                </a:schemeClr>
              </a:solidFill>
            </a:rPr>
            <a:t>Feet, footwear, clothing</a:t>
          </a:r>
        </a:p>
      </dsp:txBody>
      <dsp:txXfrm>
        <a:off x="2686044" y="-8639"/>
        <a:ext cx="2828937" cy="2266912"/>
      </dsp:txXfrm>
    </dsp:sp>
    <dsp:sp modelId="{40A53552-5D62-4FF4-9681-EA3F2751A995}">
      <dsp:nvSpPr>
        <dsp:cNvPr id="0" name=""/>
        <dsp:cNvSpPr/>
      </dsp:nvSpPr>
      <dsp:spPr>
        <a:xfrm rot="19500000">
          <a:off x="4743266" y="2779199"/>
          <a:ext cx="2173404" cy="6354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2E138-98F0-44B3-AD52-7BDF786CAB97}">
      <dsp:nvSpPr>
        <dsp:cNvPr id="0" name=""/>
        <dsp:cNvSpPr/>
      </dsp:nvSpPr>
      <dsp:spPr>
        <a:xfrm>
          <a:off x="5661028" y="1626335"/>
          <a:ext cx="2118229" cy="169458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C000"/>
              </a:solidFill>
            </a:rPr>
            <a:t>TASK or ACTIVITY</a:t>
          </a:r>
        </a:p>
      </dsp:txBody>
      <dsp:txXfrm>
        <a:off x="5661028" y="1626335"/>
        <a:ext cx="2118229" cy="169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CA1C655-DA39-0F4F-A36F-4D616BD164D1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0BA4CF0-6ADE-BF47-B2E4-90349DC5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080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6D2FF03-BBC1-1E49-B99E-AA660F55D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1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land.gov.uk/Publications/2013/09/6983/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Community, inclusive, spans…</a:t>
            </a:r>
          </a:p>
          <a:p>
            <a:endParaRPr lang="en-GB"/>
          </a:p>
          <a:p>
            <a:r>
              <a:rPr lang="en-GB"/>
              <a:t>Pre 2010 ad hoc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Community, inclusive, spans…</a:t>
            </a:r>
          </a:p>
          <a:p>
            <a:endParaRPr lang="en-GB"/>
          </a:p>
          <a:p>
            <a:r>
              <a:rPr lang="en-GB"/>
              <a:t>Pre 2010 ad hoc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Community, inclusive, spans…</a:t>
            </a:r>
          </a:p>
          <a:p>
            <a:endParaRPr lang="en-GB" dirty="0"/>
          </a:p>
          <a:p>
            <a:r>
              <a:rPr lang="en-GB" dirty="0"/>
              <a:t>Pre 2010 ad </a:t>
            </a:r>
            <a:r>
              <a:rPr lang="en-GB" dirty="0" smtClean="0"/>
              <a:t>hoc</a:t>
            </a:r>
          </a:p>
          <a:p>
            <a:endParaRPr lang="en-GB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We will aim to reduce rates of emergency bed days used by those aged 75+ by a minimum of 20% by 2021 and at least 12% by 2014/15.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Since 2009/10 the emergency admissions bed days rate for the over 75s has fallen markedly, as was intended: the most recent figures for 2011/12 are an estimated 5027 per 1000 bed days compared with 5393 per 1000 in 2009/10 - a 6.8% reduction.</a:t>
            </a:r>
            <a:r>
              <a:rPr lang="en-US" sz="1200" b="0" u="sng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2 Although current performance varies by individual Health Board, overall performance is on trajectory to meet the target of at least 12% reduction in the rate for Scotland between 2009/10 and 2014/15.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MS PGothic" charset="0"/>
              </a:rPr>
              <a:t>Why falls?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>
                <a:solidFill>
                  <a:srgbClr val="002060"/>
                </a:solidFill>
              </a:rPr>
              <a:t>A complex interaction of risk factors</a:t>
            </a:r>
            <a:endParaRPr lang="en-GB" b="1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en-GB" b="1">
                <a:solidFill>
                  <a:srgbClr val="002060"/>
                </a:solidFill>
              </a:rPr>
              <a:t>Recognising </a:t>
            </a:r>
            <a:r>
              <a:rPr lang="en-GB">
                <a:solidFill>
                  <a:srgbClr val="002060"/>
                </a:solidFill>
              </a:rPr>
              <a:t>and </a:t>
            </a:r>
            <a:r>
              <a:rPr lang="en-GB" b="1">
                <a:solidFill>
                  <a:srgbClr val="002060"/>
                </a:solidFill>
              </a:rPr>
              <a:t>modifying </a:t>
            </a:r>
            <a:r>
              <a:rPr lang="en-GB">
                <a:solidFill>
                  <a:srgbClr val="002060"/>
                </a:solidFill>
              </a:rPr>
              <a:t>risk factors is crucial in preventing falls and injuries from falls.</a:t>
            </a:r>
          </a:p>
          <a:p>
            <a:pPr>
              <a:lnSpc>
                <a:spcPct val="70000"/>
              </a:lnSpc>
            </a:pPr>
            <a:endParaRPr lang="en-GB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endParaRPr lang="en-GB">
              <a:solidFill>
                <a:srgbClr val="002060"/>
              </a:solidFill>
            </a:endParaRPr>
          </a:p>
          <a:p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5C9BB7F-2434-F049-B6C9-0374153AB677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Creating the conditions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Community, inclusive, spans…</a:t>
            </a:r>
          </a:p>
          <a:p>
            <a:endParaRPr lang="en-GB" dirty="0"/>
          </a:p>
          <a:p>
            <a:r>
              <a:rPr lang="en-GB" dirty="0"/>
              <a:t>Pre 2010 ad hoc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This includes</a:t>
            </a:r>
            <a:r>
              <a:rPr lang="en-GB" dirty="0" smtClean="0"/>
              <a:t> </a:t>
            </a:r>
            <a:r>
              <a:rPr lang="en-US" sz="2900" dirty="0" smtClean="0"/>
              <a:t>information on how to access resources, equipment, local services and </a:t>
            </a:r>
            <a:r>
              <a:rPr lang="en-US" sz="2900" dirty="0" err="1" smtClean="0"/>
              <a:t>organisations</a:t>
            </a:r>
            <a:r>
              <a:rPr lang="en-US" sz="2900" dirty="0" smtClean="0"/>
              <a:t>, which aim to</a:t>
            </a:r>
            <a:r>
              <a:rPr lang="en-GB" sz="2900" dirty="0" smtClean="0"/>
              <a:t> </a:t>
            </a:r>
            <a:r>
              <a:rPr lang="en-US" sz="2900" dirty="0" smtClean="0"/>
              <a:t>support:</a:t>
            </a:r>
            <a:endParaRPr lang="en-GB" sz="2900" dirty="0" smtClean="0"/>
          </a:p>
          <a:p>
            <a:pPr lvl="2"/>
            <a:r>
              <a:rPr lang="en-US" sz="2900" dirty="0" smtClean="0"/>
              <a:t>keeping healthy and well</a:t>
            </a:r>
            <a:endParaRPr lang="en-GB" sz="2900" dirty="0" smtClean="0"/>
          </a:p>
          <a:p>
            <a:pPr lvl="2"/>
            <a:r>
              <a:rPr lang="en-US" sz="2900" dirty="0" smtClean="0"/>
              <a:t>a safe home environment</a:t>
            </a:r>
            <a:endParaRPr lang="en-GB" sz="2900" dirty="0" smtClean="0"/>
          </a:p>
          <a:p>
            <a:pPr lvl="2"/>
            <a:r>
              <a:rPr lang="en-US" sz="2900" dirty="0" smtClean="0"/>
              <a:t>a safer community environment </a:t>
            </a:r>
            <a:endParaRPr lang="en-GB" sz="290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/>
              <a:t>Community, inclusive, spans…</a:t>
            </a:r>
          </a:p>
          <a:p>
            <a:endParaRPr lang="en-GB" dirty="0"/>
          </a:p>
          <a:p>
            <a:r>
              <a:rPr lang="en-GB" dirty="0"/>
              <a:t>Pre 2010 ad hoc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37BB-9BD5-004C-8CB2-B8544479E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589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C281-1F69-EB45-9BB3-B573F6059D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253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304A-445E-C742-8A52-2510B5C49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042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EA2C-1A22-B344-B7F1-201697E38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033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BE4D-8FE8-334E-96EA-3B6B6962C6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6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D8A0-B6A3-E544-80FC-36F78D84B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714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4CE3-E444-3A41-A708-5FE609882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4770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1A64-F7F3-1140-BA62-37C130DB8F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9720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29AD-CAB4-5148-B8AF-C96B51A55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804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B78F-3A69-A14C-B680-160112B66D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5209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56E0-24D3-2243-AA59-98007BF520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7447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DF4F-B5A9-6C41-9A9B-413376E45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302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F319-E410-0C44-8A84-5C2715342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414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0BA4-46C6-6549-AFA7-308BF3E106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6253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28E3-DF2D-6A4E-80D9-890CDDF4D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1164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1D1F-80C5-1F4F-8769-433EDA10D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52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C18D-3197-0F4F-BFE8-34AEEA2ECF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6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7AF4-A054-1744-8655-4DA4DFC00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08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614C-74A4-F340-83AF-5F0A6AF51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3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B32B-2AD4-AB40-983D-CEEF13CD4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78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308B-0D03-974C-BBA3-934CDCEA5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379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05C8-5EBC-3E4C-A5B1-FC84714EB0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27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D83C-2C17-754D-8589-97A89E7D6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829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BD4E-4A5E-2A42-8FC4-96EF81DB4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40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E668-D40A-1C4E-BB52-B528DAC8C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634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7A61-B63E-AC43-ABCB-27547C88F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507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37BB-9BD5-004C-8CB2-B8544479E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58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C281-1F69-EB45-9BB3-B573F6059D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2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D8A0-B6A3-E544-80FC-36F78D84B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7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C18D-3197-0F4F-BFE8-34AEEA2ECF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965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7AF4-A054-1744-8655-4DA4DFC00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08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A614C-74A4-F340-83AF-5F0A6AF51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3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B32B-2AD4-AB40-983D-CEEF13CD4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78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308B-0D03-974C-BBA3-934CDCEA5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379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05C8-5EBC-3E4C-A5B1-FC84714EB0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272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D83C-2C17-754D-8589-97A89E7D6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829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BD4E-4A5E-2A42-8FC4-96EF81DB4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440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E668-D40A-1C4E-BB52-B528DAC8C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63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7A61-B63E-AC43-ABCB-27547C88FA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50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C486-323B-0A4B-B6A0-A74404320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78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39E7-63F6-984F-9861-6FB9C0797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83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53CB-B550-8245-B2AF-4D3B3C736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87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94D5-79DD-294A-BB09-FD32E1E50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30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55CD-57EC-0444-99D2-B8E9F7F0B6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095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78CF-8FCF-1A4F-AD39-9205BD7D4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5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74E7-8290-234B-A38E-974E74E5C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90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54C-85DB-B142-9076-65C31551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911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4721-1A47-BC4E-AF6C-B6BF08E45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51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63C-0D5D-0545-AC39-E435129AF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0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E471-4004-4A4C-A784-358BEF201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265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9489-1B6F-F442-8AE1-C436BDEAE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97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4BBC-32C0-2649-AB51-AAA1703D5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928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C486-323B-0A4B-B6A0-A74404320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782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39E7-63F6-984F-9861-6FB9C0797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683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53CB-B550-8245-B2AF-4D3B3C736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879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94D5-79DD-294A-BB09-FD32E1E50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30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55CD-57EC-0444-99D2-B8E9F7F0B6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095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78CF-8FCF-1A4F-AD39-9205BD7D49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5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74E7-8290-234B-A38E-974E74E5C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9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54C-85DB-B142-9076-65C31551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911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4721-1A47-BC4E-AF6C-B6BF08E45C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0510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63C-0D5D-0545-AC39-E435129AF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076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E471-4004-4A4C-A784-358BEF201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265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9489-1B6F-F442-8AE1-C436BDEAE9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97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4BBC-32C0-2649-AB51-AAA1703D5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928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D004F-4411-2543-819E-DB8B288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89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E4C2-6B67-B946-ABDE-89F31D48BD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51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087-083C-AC4C-914C-49BFB144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551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82B6-D060-A84D-B179-9815DD89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851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54D-2EF3-F840-95D6-2604A81DE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59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1A0-4789-FE44-9AAF-A4D4E5265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881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9B42-C8B4-1447-97B0-5C1378B7D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616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11F6-EDE3-FD46-B1E4-9056504E3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511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13E5-11C5-2C41-A055-9D1AA7249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124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E92B-2E6E-1440-975F-08D98BE1E8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90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0406-930C-B54C-8923-BFD6F7FCD3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79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601B-74D6-1A42-8C1D-9C1C72D9D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5BD-7C95-3648-8B55-67704259A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5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National Update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39CFEB6-DC7D-DC40-8B3D-1D445DC5DB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14/03/2013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National Update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3DE2458-E10E-7A44-9F65-403759F9D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A9B080-0F9A-574C-9269-5CC7E3258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A9B080-0F9A-574C-9269-5CC7E3258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6CC2EB1-E9DD-414A-BF3C-7355981F1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6CC2EB1-E9DD-414A-BF3C-7355981F1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14/03/2013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National Update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EA54CFE2-CA55-B04C-9428-A978E41CB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3668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7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0.jpeg"/><Relationship Id="rId4" Type="http://schemas.openxmlformats.org/officeDocument/2006/relationships/hyperlink" Target="http://www.knowledge.scot.nhs.uk/fallsandbonehealth/the-national-falls-programme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mailto:ann.murray3@nhs.ne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www.knowledge.scot.nhs.uk/fallsandbonehealth/the-national-falls-programm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://www.knowledge.scot.nhs.uk/fallsandbonehealth/the-national-falls-programme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2400" b="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b="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Falls Prevention and Management in Scotland</a:t>
            </a:r>
            <a:b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A 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N</a:t>
            </a:r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ational Perspective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r>
              <a:rPr lang="en-GB" sz="2800" dirty="0" smtClean="0">
                <a:latin typeface="Calibri" charset="0"/>
                <a:ea typeface="ＭＳ Ｐゴシック" charset="0"/>
              </a:rPr>
              <a:t/>
            </a:r>
            <a:br>
              <a:rPr lang="en-GB" sz="2800" dirty="0" smtClean="0">
                <a:latin typeface="Calibri" charset="0"/>
                <a:ea typeface="ＭＳ Ｐゴシック" charset="0"/>
              </a:rPr>
            </a:br>
            <a:r>
              <a:rPr lang="en-GB" sz="2200" dirty="0" smtClean="0">
                <a:latin typeface="Calibri" charset="0"/>
                <a:ea typeface="ＭＳ Ｐゴシック" charset="0"/>
              </a:rPr>
              <a:t>CPG on Accident Prevention and Safety Awareness</a:t>
            </a:r>
            <a:br>
              <a:rPr lang="en-GB" sz="2200" dirty="0" smtClean="0">
                <a:latin typeface="Calibri" charset="0"/>
                <a:ea typeface="ＭＳ Ｐゴシック" charset="0"/>
              </a:rPr>
            </a:br>
            <a:r>
              <a:rPr lang="en-GB" sz="2200" b="0" dirty="0" smtClean="0">
                <a:latin typeface="Calibri" charset="0"/>
                <a:ea typeface="ＭＳ Ｐゴシック" charset="0"/>
              </a:rPr>
              <a:t>Tuesday 20</a:t>
            </a:r>
            <a:r>
              <a:rPr lang="en-GB" sz="2200" b="0" baseline="30000" dirty="0" smtClean="0">
                <a:latin typeface="Calibri" charset="0"/>
                <a:ea typeface="ＭＳ Ｐゴシック" charset="0"/>
              </a:rPr>
              <a:t>th</a:t>
            </a:r>
            <a:r>
              <a:rPr lang="en-GB" sz="2200" b="0" dirty="0" smtClean="0">
                <a:latin typeface="Calibri" charset="0"/>
                <a:ea typeface="ＭＳ Ｐゴシック" charset="0"/>
              </a:rPr>
              <a:t> December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/>
            </a:r>
            <a:br>
              <a:rPr lang="en-US" sz="2200" dirty="0" smtClean="0">
                <a:latin typeface="Calibri" charset="0"/>
                <a:ea typeface="ＭＳ Ｐゴシック" charset="0"/>
              </a:rPr>
            </a:br>
            <a:r>
              <a:rPr lang="en-US" sz="2200" dirty="0" smtClean="0">
                <a:latin typeface="Calibri" charset="0"/>
                <a:ea typeface="ＭＳ Ｐゴシック" charset="0"/>
              </a:rPr>
              <a:t/>
            </a:r>
            <a:br>
              <a:rPr lang="en-US" sz="2200" dirty="0" smtClean="0">
                <a:latin typeface="Calibri" charset="0"/>
                <a:ea typeface="ＭＳ Ｐゴシック" charset="0"/>
              </a:rPr>
            </a:br>
            <a:r>
              <a:rPr lang="en-US" sz="2200" dirty="0" smtClean="0">
                <a:latin typeface="Calibri" charset="0"/>
                <a:ea typeface="ＭＳ Ｐゴシック" charset="0"/>
              </a:rPr>
              <a:t/>
            </a:r>
            <a:br>
              <a:rPr lang="en-US" sz="2200" dirty="0" smtClean="0">
                <a:latin typeface="Calibri" charset="0"/>
                <a:ea typeface="ＭＳ Ｐゴシック" charset="0"/>
              </a:rPr>
            </a:br>
            <a:r>
              <a:rPr lang="en-US" sz="1800" b="0" dirty="0" smtClean="0">
                <a:latin typeface="Calibri" charset="0"/>
                <a:ea typeface="ＭＳ Ｐゴシック" charset="0"/>
              </a:rPr>
              <a:t>Ann Murray</a:t>
            </a:r>
            <a:br>
              <a:rPr lang="en-US" sz="1800" b="0" dirty="0" smtClean="0">
                <a:latin typeface="Calibri" charset="0"/>
                <a:ea typeface="ＭＳ Ｐゴシック" charset="0"/>
              </a:rPr>
            </a:br>
            <a:r>
              <a:rPr lang="en-US" sz="1800" b="0" dirty="0" smtClean="0">
                <a:latin typeface="Calibri" charset="0"/>
                <a:ea typeface="ＭＳ Ｐゴシック" charset="0"/>
              </a:rPr>
              <a:t>National Falls </a:t>
            </a:r>
            <a:r>
              <a:rPr lang="en-US" sz="1800" b="0" dirty="0" err="1" smtClean="0">
                <a:latin typeface="Calibri" charset="0"/>
                <a:ea typeface="ＭＳ Ｐゴシック" charset="0"/>
              </a:rPr>
              <a:t>Programme</a:t>
            </a:r>
            <a:r>
              <a:rPr lang="en-US" sz="1800" b="0" dirty="0" smtClean="0">
                <a:latin typeface="Calibri" charset="0"/>
                <a:ea typeface="ＭＳ Ｐゴシック" charset="0"/>
              </a:rPr>
              <a:t> Manager</a:t>
            </a:r>
            <a:br>
              <a:rPr lang="en-US" sz="1800" b="0" dirty="0" smtClean="0">
                <a:latin typeface="Calibri" charset="0"/>
                <a:ea typeface="ＭＳ Ｐゴシック" charset="0"/>
              </a:rPr>
            </a:br>
            <a:r>
              <a:rPr lang="en-US" sz="1800" b="0" dirty="0" smtClean="0">
                <a:latin typeface="Calibri" charset="0"/>
                <a:ea typeface="ＭＳ Ｐゴシック" charset="0"/>
              </a:rPr>
              <a:t>ann.murray3@nhs.net</a:t>
            </a:r>
            <a:br>
              <a:rPr lang="en-US" sz="1800" b="0" dirty="0" smtClean="0">
                <a:latin typeface="Calibri" charset="0"/>
                <a:ea typeface="ＭＳ Ｐゴシック" charset="0"/>
              </a:rPr>
            </a:br>
            <a:r>
              <a:rPr lang="en-US" sz="1800" b="0" dirty="0" smtClean="0">
                <a:latin typeface="Calibri" charset="0"/>
                <a:ea typeface="ＭＳ Ｐゴシック" charset="0"/>
              </a:rPr>
              <a:t/>
            </a:r>
            <a:br>
              <a:rPr lang="en-US" sz="1800" b="0" dirty="0" smtClean="0">
                <a:latin typeface="Calibri" charset="0"/>
                <a:ea typeface="ＭＳ Ｐゴシック" charset="0"/>
              </a:rPr>
            </a:br>
            <a:endParaRPr lang="en-US" sz="1800" b="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are we doing?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4536504" cy="54549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The Falls Programme Manager </a:t>
            </a:r>
            <a:r>
              <a:rPr lang="en-GB" sz="1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partnership with</a:t>
            </a: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 Falls Leads network and a range of stakeholders: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Co-create a shared vision.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Provide practical guidance.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Share good practice, learning and experience; provide peer support.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Identify &amp; deliver national work streams. </a:t>
            </a:r>
          </a:p>
          <a:p>
            <a:pPr marL="400050" lvl="1" indent="0">
              <a:buNone/>
            </a:pPr>
            <a:r>
              <a:rPr lang="en-GB" sz="1800" i="1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“Do once for Scotland”</a:t>
            </a:r>
          </a:p>
          <a:p>
            <a:pPr marL="400050" lvl="1" indent="0">
              <a:buNone/>
            </a:pPr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Nationally and locally, make falls prevention and management part of the conversation, when it needs to be.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Monitor progress and provide accountability.</a:t>
            </a:r>
          </a:p>
          <a:p>
            <a:pPr marL="285750"/>
            <a:endParaRPr lang="en-GB" sz="1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285750"/>
            <a:endParaRPr lang="en-GB" sz="18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" t="14844" r="5322" b="8006"/>
          <a:stretch>
            <a:fillRect/>
          </a:stretch>
        </p:blipFill>
        <p:spPr bwMode="auto">
          <a:xfrm>
            <a:off x="5148064" y="4149080"/>
            <a:ext cx="3384376" cy="207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unch pics 0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68760"/>
            <a:ext cx="2213337" cy="1470288"/>
          </a:xfrm>
          <a:prstGeom prst="rect">
            <a:avLst/>
          </a:prstGeom>
        </p:spPr>
      </p:pic>
      <p:pic>
        <p:nvPicPr>
          <p:cNvPr id="3" name="Picture 2" descr="Launch pics 0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628800"/>
            <a:ext cx="1951185" cy="1296144"/>
          </a:xfrm>
          <a:prstGeom prst="rect">
            <a:avLst/>
          </a:prstGeom>
        </p:spPr>
      </p:pic>
      <p:pic>
        <p:nvPicPr>
          <p:cNvPr id="4" name="Picture 3" descr="Launch pics 05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996952"/>
            <a:ext cx="1368152" cy="908844"/>
          </a:xfrm>
          <a:prstGeom prst="rect">
            <a:avLst/>
          </a:prstGeom>
        </p:spPr>
      </p:pic>
      <p:pic>
        <p:nvPicPr>
          <p:cNvPr id="5" name="Picture 4" descr="Launch pics 07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564904"/>
            <a:ext cx="2192288" cy="14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0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are we doing?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4536504" cy="54549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The Falls Programme Manager </a:t>
            </a:r>
            <a:r>
              <a:rPr lang="en-GB" sz="1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partnership with </a:t>
            </a: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Falls Leads network and a range of stakeholders: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Co-create a shared vision.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Provide practical guidance.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Share good practice, learning and experience; provide peer support.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Identify &amp; deliver national work streams. </a:t>
            </a:r>
          </a:p>
          <a:p>
            <a:pPr marL="400050" lvl="1" indent="0">
              <a:buNone/>
            </a:pPr>
            <a:r>
              <a:rPr lang="en-GB" sz="1800" i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“Do once for Scotland”</a:t>
            </a:r>
          </a:p>
          <a:p>
            <a:pPr marL="400050" lvl="1" indent="0">
              <a:buNone/>
            </a:pPr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Nationally and locally, make falls prevention and management part of the conversation, when it needs to be.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Monitor progress and provide accountability.</a:t>
            </a:r>
          </a:p>
          <a:p>
            <a:pPr marL="285750"/>
            <a:endParaRPr lang="en-GB" sz="1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285750"/>
            <a:endParaRPr lang="en-GB" sz="18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3501008"/>
            <a:ext cx="8063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/>
          <a:srcRect b="50626"/>
          <a:stretch/>
        </p:blipFill>
        <p:spPr bwMode="auto">
          <a:xfrm>
            <a:off x="4788024" y="3140968"/>
            <a:ext cx="1656184" cy="116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1412776"/>
            <a:ext cx="1424848" cy="20162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pic>
        <p:nvPicPr>
          <p:cNvPr id="13" name="Content Placeholder 9" descr="Stage one resources.JPG"/>
          <p:cNvPicPr>
            <a:picLocks noChangeAspect="1"/>
          </p:cNvPicPr>
          <p:nvPr/>
        </p:nvPicPr>
        <p:blipFill rotWithShape="1">
          <a:blip r:embed="rId6" cstate="print"/>
          <a:srcRect r="66644" b="33168"/>
          <a:stretch/>
        </p:blipFill>
        <p:spPr bwMode="auto">
          <a:xfrm>
            <a:off x="7524328" y="3501008"/>
            <a:ext cx="1512168" cy="16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3"/>
            <a:ext cx="1480327" cy="20882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0032" y="4509119"/>
            <a:ext cx="1512168" cy="214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8" descr="up and about logo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13176"/>
            <a:ext cx="1152128" cy="14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57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are we doing?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4536504" cy="54549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The Falls Programme Manager </a:t>
            </a:r>
            <a:r>
              <a:rPr lang="en-GB" sz="1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partnership with</a:t>
            </a: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 Falls Leads network and a range of stakeholders: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Co-create a shared vision.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Provide practical guidance.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Share good practice, learning and experience; provide peer support.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Identify &amp; deliver national work streams. </a:t>
            </a:r>
          </a:p>
          <a:p>
            <a:pPr marL="400050" lvl="1" indent="0">
              <a:buNone/>
            </a:pPr>
            <a:r>
              <a:rPr lang="en-GB" sz="1800" i="1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“Do once for Scotland”</a:t>
            </a:r>
          </a:p>
          <a:p>
            <a:pPr marL="400050" lvl="1" indent="0">
              <a:buNone/>
            </a:pPr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Nationally and locally, make falls prevention and management part of the conversation, when it needs to be.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Monitor progress and provide accountability.</a:t>
            </a:r>
            <a:endParaRPr lang="en-GB" sz="2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807405"/>
            <a:ext cx="1440161" cy="202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924944"/>
            <a:ext cx="1461280" cy="207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3944978"/>
            <a:ext cx="1512168" cy="21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1670129"/>
            <a:ext cx="1512168" cy="215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5085184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74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are we doing?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4536504" cy="54549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The Falls Programme Manager </a:t>
            </a:r>
            <a:r>
              <a:rPr lang="en-GB" sz="1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partnership with</a:t>
            </a: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 Falls Leads network and a range of stakeholders: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Co-create a shared vision.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Provide practical guidance.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Share good practice, learning and experience; provide peer support.</a:t>
            </a:r>
          </a:p>
          <a:p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Identify &amp; deliver national work streams. </a:t>
            </a:r>
          </a:p>
          <a:p>
            <a:pPr marL="400050" lvl="1" indent="0">
              <a:buNone/>
            </a:pPr>
            <a:r>
              <a:rPr lang="en-GB" sz="1800" i="1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“Do once for Scotland”</a:t>
            </a:r>
          </a:p>
          <a:p>
            <a:pPr marL="400050" lvl="1" indent="0">
              <a:buNone/>
            </a:pPr>
            <a:endParaRPr lang="en-GB" sz="1000" dirty="0">
              <a:solidFill>
                <a:srgbClr val="BFBFBF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BFBFBF"/>
                </a:solidFill>
                <a:latin typeface="Calibri" charset="0"/>
                <a:ea typeface="ＭＳ Ｐゴシック" charset="0"/>
              </a:rPr>
              <a:t>Nationally and locally, make falls prevention and management part of the conversation, when it needs to be.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Monitor progress and provide accountability.</a:t>
            </a: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495909" cy="195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484784"/>
            <a:ext cx="1944216" cy="274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0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Falls Prevention and Management in 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Impact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88024" y="1556792"/>
            <a:ext cx="4225347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Measurement Framework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Includes: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Scottish Ambulance Service presentations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Scottish Ambulance Service conveyances to hospital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Emergency admissions following a fall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Emergency bed days following a fall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Admissions with hip fracture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Stories: 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Service users</a:t>
            </a:r>
          </a:p>
          <a:p>
            <a:pPr marL="0" indent="0"/>
            <a:r>
              <a:rPr lang="en-GB" sz="1800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Service providers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92015048"/>
              </p:ext>
            </p:extLst>
          </p:nvPr>
        </p:nvGraphicFramePr>
        <p:xfrm>
          <a:off x="539552" y="1556792"/>
          <a:ext cx="4038600" cy="2026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 there a pathway for falls and fracture  prevention and management in operation in your CH(C)P?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WiP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2010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 (24%)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 (63%)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 (13%)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2012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 (58%)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 (42%)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http://www.pvicom.com/blog/wp-content/uploads/2012/06/Iceber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933056"/>
            <a:ext cx="265690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2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2400">
                <a:solidFill>
                  <a:srgbClr val="0099FF"/>
                </a:solidFill>
                <a:latin typeface="Calibri" charset="0"/>
                <a:ea typeface="ＭＳ Ｐゴシック" charset="0"/>
              </a:rPr>
              <a:t>Preventing falls in the community</a:t>
            </a:r>
            <a:br>
              <a:rPr lang="en-GB" sz="240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>
                <a:solidFill>
                  <a:srgbClr val="002060"/>
                </a:solidFill>
                <a:latin typeface="Calibri" charset="0"/>
                <a:ea typeface="ＭＳ Ｐゴシック" charset="0"/>
              </a:rPr>
              <a:t>Falkirk Council and NHS Forth Valley (2002-present)</a:t>
            </a:r>
            <a:endParaRPr lang="en-US" sz="2000" i="1">
              <a:solidFill>
                <a:srgbClr val="00206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GB" sz="190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endParaRPr lang="en-GB" sz="190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endParaRPr lang="en-GB" sz="190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90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 lvl="1"/>
            <a:endParaRPr lang="en-GB" sz="150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900" b="1">
              <a:solidFill>
                <a:srgbClr val="00206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536504" cy="4525963"/>
          </a:xfrm>
        </p:spPr>
        <p:txBody>
          <a:bodyPr/>
          <a:lstStyle/>
          <a:p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Timely response; information &amp; advice; risk identification; </a:t>
            </a: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co-ordinate tailored </a:t>
            </a:r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multi-agency intervention</a:t>
            </a: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.</a:t>
            </a:r>
          </a:p>
          <a:p>
            <a:endParaRPr lang="en-GB" sz="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Falls avoided in the first 10 years </a:t>
            </a:r>
            <a:r>
              <a:rPr lang="en-GB" sz="2000" i="1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modestly </a:t>
            </a:r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estimated at </a:t>
            </a:r>
            <a:r>
              <a:rPr lang="en-GB" sz="2000" b="1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1,733</a:t>
            </a:r>
            <a:r>
              <a:rPr lang="en-GB" sz="20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.</a:t>
            </a:r>
          </a:p>
          <a:p>
            <a:endParaRPr lang="en-GB" sz="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Estimated costs </a:t>
            </a: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avoided </a:t>
            </a:r>
            <a:r>
              <a:rPr lang="en-GB" sz="20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£3 million</a:t>
            </a: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.</a:t>
            </a:r>
          </a:p>
          <a:p>
            <a:pPr marL="0" indent="0">
              <a:buNone/>
            </a:pPr>
            <a:endParaRPr lang="en-GB" sz="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Cost of providing the falls prevention intervention is £128,360</a:t>
            </a: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.</a:t>
            </a:r>
          </a:p>
          <a:p>
            <a:endParaRPr lang="en-GB" sz="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Highly cost effective approach.</a:t>
            </a:r>
          </a:p>
          <a:p>
            <a:pPr algn="ctr">
              <a:buFontTx/>
              <a:buNone/>
            </a:pPr>
            <a:endParaRPr lang="en-GB" sz="800" dirty="0">
              <a:solidFill>
                <a:schemeClr val="bg2"/>
              </a:solidFill>
              <a:latin typeface="Calibri" charset="0"/>
              <a:ea typeface="ＭＳ Ｐゴシック" charset="0"/>
            </a:endParaRPr>
          </a:p>
          <a:p>
            <a:pPr algn="ctr">
              <a:buFontTx/>
              <a:buNone/>
            </a:pPr>
            <a:endParaRPr lang="en-GB" sz="2000" dirty="0" smtClean="0">
              <a:solidFill>
                <a:schemeClr val="bg2"/>
              </a:solidFill>
              <a:latin typeface="Calibri" charset="0"/>
              <a:ea typeface="ＭＳ Ｐゴシック" charset="0"/>
            </a:endParaRPr>
          </a:p>
          <a:p>
            <a:pPr algn="ctr">
              <a:buFontTx/>
              <a:buNone/>
            </a:pPr>
            <a:r>
              <a:rPr lang="en-GB" sz="2000" dirty="0" smtClean="0">
                <a:solidFill>
                  <a:schemeClr val="bg2"/>
                </a:solidFill>
                <a:latin typeface="Calibri" charset="0"/>
                <a:ea typeface="ＭＳ Ｐゴシック" charset="0"/>
              </a:rPr>
              <a:t>“</a:t>
            </a:r>
            <a:r>
              <a:rPr lang="en-GB" sz="2000" dirty="0">
                <a:solidFill>
                  <a:schemeClr val="bg2"/>
                </a:solidFill>
                <a:latin typeface="Calibri" charset="0"/>
                <a:ea typeface="ＭＳ Ｐゴシック" charset="0"/>
              </a:rPr>
              <a:t>This service saved my </a:t>
            </a:r>
            <a:r>
              <a:rPr lang="en-GB" sz="2000" dirty="0" smtClean="0">
                <a:solidFill>
                  <a:schemeClr val="bg2"/>
                </a:solidFill>
                <a:latin typeface="Calibri" charset="0"/>
                <a:ea typeface="ＭＳ Ｐゴシック" charset="0"/>
              </a:rPr>
              <a:t>life.”</a:t>
            </a:r>
            <a:endParaRPr lang="en-GB" sz="2000" dirty="0">
              <a:solidFill>
                <a:schemeClr val="bg2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29700" name="Picture 2" descr="http://l.yimg.com/g/images/spaceball.gif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l.yimg.com/g/images/spaceball.gif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4"/>
          <a:srcRect l="681" t="1366"/>
          <a:stretch>
            <a:fillRect/>
          </a:stretch>
        </p:blipFill>
        <p:spPr bwMode="auto">
          <a:xfrm>
            <a:off x="5436096" y="3933056"/>
            <a:ext cx="3024336" cy="199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3" name="Rectangle 16"/>
          <p:cNvSpPr>
            <a:spLocks noChangeArrowheads="1"/>
          </p:cNvSpPr>
          <p:nvPr/>
        </p:nvSpPr>
        <p:spPr bwMode="auto">
          <a:xfrm>
            <a:off x="5652120" y="6093296"/>
            <a:ext cx="242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1400" b="1" i="1" dirty="0" smtClean="0">
                <a:solidFill>
                  <a:srgbClr val="002060"/>
                </a:solidFill>
              </a:rPr>
              <a:t>SSSC  Care Accolade</a:t>
            </a:r>
          </a:p>
          <a:p>
            <a:pPr algn="ctr"/>
            <a:r>
              <a:rPr lang="en-GB" sz="1400" b="1" i="1" dirty="0" smtClean="0">
                <a:solidFill>
                  <a:srgbClr val="002060"/>
                </a:solidFill>
              </a:rPr>
              <a:t>‘Working better working together’ Award Winners</a:t>
            </a:r>
          </a:p>
          <a:p>
            <a:pPr algn="ctr"/>
            <a:r>
              <a:rPr lang="en-GB" sz="1400" b="1" i="1" dirty="0" smtClean="0">
                <a:solidFill>
                  <a:srgbClr val="002060"/>
                </a:solidFill>
              </a:rPr>
              <a:t> 2013</a:t>
            </a:r>
            <a:endParaRPr lang="en-US" sz="1400" b="1" i="1" dirty="0" smtClean="0">
              <a:solidFill>
                <a:srgbClr val="002060"/>
              </a:solidFill>
            </a:endParaRPr>
          </a:p>
        </p:txBody>
      </p:sp>
      <p:pic>
        <p:nvPicPr>
          <p:cNvPr id="9" name="Content Placeholder 4" descr="NC14-00493 diagram (2)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340768"/>
            <a:ext cx="3492752" cy="246815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524328" y="2276872"/>
            <a:ext cx="108012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8064" y="2276872"/>
            <a:ext cx="108012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44208" y="2276872"/>
            <a:ext cx="1080120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0152" y="1268760"/>
            <a:ext cx="1368152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MS PGothic" charset="0"/>
              </a:rPr>
              <a:t>Key messages</a:t>
            </a:r>
            <a:br>
              <a:rPr lang="en-GB" sz="2400" dirty="0" smtClean="0">
                <a:solidFill>
                  <a:srgbClr val="0099FF"/>
                </a:solidFill>
                <a:latin typeface="Calibri" charset="0"/>
                <a:ea typeface="MS PGothic" charset="0"/>
              </a:rPr>
            </a:b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Calibri" charset="0"/>
                <a:ea typeface="MS PGothic" charset="0"/>
              </a:rPr>
              <a:t>Falls prevention is everybody’s business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charset="0"/>
              <a:ea typeface="MS PGothic" charset="0"/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571625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4248472" cy="4392488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ct val="20000"/>
              </a:spcBef>
            </a:pPr>
            <a:endParaRPr lang="en-GB" sz="8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</a:rPr>
              <a:t>Be aware of the Up and About Pathway and the Framework for Action.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8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</a:rPr>
              <a:t>Recognise your role and contribution.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8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</a:rPr>
              <a:t>Communicate, co-operate and co-ordinate to build local pathways. </a:t>
            </a:r>
            <a:r>
              <a:rPr lang="en-GB" sz="2000" i="1" dirty="0" smtClean="0">
                <a:solidFill>
                  <a:srgbClr val="000066"/>
                </a:solidFill>
              </a:rPr>
              <a:t>(Do you know your local Falls Lead?)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800" i="1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</a:rPr>
              <a:t>Keep the person at risk at the centre of your pathway.</a:t>
            </a:r>
            <a:endParaRPr lang="en-GB" sz="20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15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1900" b="1" dirty="0">
              <a:solidFill>
                <a:srgbClr val="002060"/>
              </a:solidFill>
            </a:endParaRPr>
          </a:p>
        </p:txBody>
      </p:sp>
      <p:pic>
        <p:nvPicPr>
          <p:cNvPr id="13" name="Picture 5" descr="NC14-00493 diagram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87" y="3068960"/>
            <a:ext cx="3851920" cy="28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5949280"/>
            <a:ext cx="9144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 dirty="0">
                <a:hlinkClick r:id="rId4"/>
              </a:rPr>
              <a:t>http://www.knowledge.scot.nhs.uk/fallsandbonehealth/the-national-falls-programme.aspx</a:t>
            </a:r>
            <a:endParaRPr lang="en-GB" b="1" dirty="0"/>
          </a:p>
          <a:p>
            <a:endParaRPr lang="en-GB" sz="1400" dirty="0">
              <a:hlinkClick r:id="rId4"/>
            </a:endParaRP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7" name="Picture 5" descr="Framework.JPG"/>
          <p:cNvPicPr>
            <a:picLocks noChangeAspect="1"/>
          </p:cNvPicPr>
          <p:nvPr/>
        </p:nvPicPr>
        <p:blipFill>
          <a:blip r:embed="rId5"/>
          <a:srcRect t="2857"/>
          <a:stretch>
            <a:fillRect/>
          </a:stretch>
        </p:blipFill>
        <p:spPr bwMode="auto">
          <a:xfrm>
            <a:off x="4788024" y="1052736"/>
            <a:ext cx="1512168" cy="208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91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85750" y="500063"/>
            <a:ext cx="6913563" cy="792162"/>
          </a:xfrm>
        </p:spPr>
        <p:txBody>
          <a:bodyPr/>
          <a:lstStyle/>
          <a:p>
            <a:pPr algn="ctr" eaLnBrk="1" hangingPunct="1"/>
            <a:r>
              <a:rPr lang="en-GB" sz="2800">
                <a:solidFill>
                  <a:schemeClr val="tx1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>
                <a:solidFill>
                  <a:schemeClr val="tx1"/>
                </a:solidFill>
                <a:latin typeface="Calibri" charset="0"/>
                <a:ea typeface="ＭＳ Ｐゴシック" charset="0"/>
              </a:rPr>
            </a:br>
            <a:r>
              <a:rPr lang="en-GB" sz="2400">
                <a:solidFill>
                  <a:srgbClr val="0099FF"/>
                </a:solidFill>
                <a:latin typeface="Calibri" charset="0"/>
                <a:ea typeface="ＭＳ Ｐゴシック" charset="0"/>
              </a:rPr>
              <a:t>For more information, please contact:</a:t>
            </a:r>
            <a:r>
              <a:rPr lang="en-GB" sz="2400">
                <a:latin typeface="Calibri" charset="0"/>
                <a:ea typeface="ＭＳ Ｐゴシック" charset="0"/>
              </a:rPr>
              <a:t/>
            </a:r>
            <a:br>
              <a:rPr lang="en-GB" sz="2400">
                <a:latin typeface="Calibri" charset="0"/>
                <a:ea typeface="ＭＳ Ｐゴシック" charset="0"/>
              </a:rPr>
            </a:br>
            <a:r>
              <a:rPr lang="en-GB" sz="2800">
                <a:solidFill>
                  <a:schemeClr val="tx1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>
                <a:solidFill>
                  <a:schemeClr val="tx1"/>
                </a:solidFill>
                <a:latin typeface="Calibri" charset="0"/>
                <a:ea typeface="ＭＳ Ｐゴシック" charset="0"/>
              </a:rPr>
            </a:br>
            <a:endParaRPr lang="en-US" sz="280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6792"/>
            <a:ext cx="4786312" cy="14401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Ann </a:t>
            </a:r>
            <a:r>
              <a:rPr lang="en-GB" sz="2000" b="1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Murray</a:t>
            </a:r>
            <a:endParaRPr lang="en-GB" sz="2000" b="1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National Falls Programme Manager</a:t>
            </a:r>
          </a:p>
          <a:p>
            <a:pPr eaLnBrk="1" hangingPunct="1">
              <a:buFontTx/>
              <a:buNone/>
            </a:pPr>
            <a:r>
              <a:rPr lang="en-GB" sz="2000" b="1" dirty="0">
                <a:latin typeface="Calibri" charset="0"/>
                <a:ea typeface="ＭＳ Ｐゴシック" charset="0"/>
                <a:hlinkClick r:id="rId2"/>
              </a:rPr>
              <a:t>ann.murray3@nhs.net</a:t>
            </a:r>
            <a:endParaRPr lang="en-GB" sz="2000" b="1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GB" sz="2000" b="1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GB" sz="2200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GB" sz="2200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sz="2200" dirty="0">
              <a:latin typeface="Calibri" charset="0"/>
              <a:ea typeface="ＭＳ Ｐゴシック" charset="0"/>
            </a:endParaRPr>
          </a:p>
        </p:txBody>
      </p:sp>
      <p:pic>
        <p:nvPicPr>
          <p:cNvPr id="6" name="Picture 5" descr="Young at Heart"/>
          <p:cNvPicPr>
            <a:picLocks noChangeAspect="1" noChangeArrowheads="1"/>
          </p:cNvPicPr>
          <p:nvPr/>
        </p:nvPicPr>
        <p:blipFill>
          <a:blip r:embed="rId3"/>
          <a:srcRect t="2259" b="7819"/>
          <a:stretch>
            <a:fillRect/>
          </a:stretch>
        </p:blipFill>
        <p:spPr bwMode="auto">
          <a:xfrm>
            <a:off x="5500688" y="1500188"/>
            <a:ext cx="2890837" cy="345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5641828"/>
            <a:ext cx="9144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 dirty="0">
                <a:hlinkClick r:id="rId4"/>
              </a:rPr>
              <a:t>http://www.knowledge.scot.nhs.uk/fallsandbonehealth/the-national-falls-programme.aspx</a:t>
            </a:r>
            <a:endParaRPr lang="en-GB" b="1" dirty="0"/>
          </a:p>
          <a:p>
            <a:endParaRPr lang="en-GB" sz="1400" dirty="0">
              <a:hlinkClick r:id="rId4"/>
            </a:endParaRP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" t="14844" r="5322" b="8006"/>
          <a:stretch>
            <a:fillRect/>
          </a:stretch>
        </p:blipFill>
        <p:spPr bwMode="auto">
          <a:xfrm>
            <a:off x="683568" y="3573016"/>
            <a:ext cx="3094003" cy="18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2400" dirty="0">
                <a:solidFill>
                  <a:srgbClr val="0099FF"/>
                </a:solidFill>
                <a:latin typeface="Calibri" charset="0"/>
                <a:ea typeface="MS PGothic" charset="0"/>
              </a:rPr>
              <a:t>W</a:t>
            </a:r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MS PGothic" charset="0"/>
              </a:rPr>
              <a:t>hy falls matter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MS PGothic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MS PGothic" charset="0"/>
              </a:rPr>
            </a:br>
            <a:endParaRPr lang="en-US" sz="2000" i="1" dirty="0">
              <a:solidFill>
                <a:srgbClr val="222268"/>
              </a:solidFill>
              <a:latin typeface="Calibri" charset="0"/>
              <a:ea typeface="MS PGothic" charset="0"/>
            </a:endParaRPr>
          </a:p>
        </p:txBody>
      </p:sp>
      <p:sp>
        <p:nvSpPr>
          <p:cNvPr id="9219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571625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GB" sz="2000" b="1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algn="ctr">
              <a:buFontTx/>
              <a:buNone/>
            </a:pPr>
            <a:endParaRPr lang="en-GB" sz="2000" b="1">
              <a:solidFill>
                <a:srgbClr val="000066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7" name="Picture 9" descr="http://millennialmarketing.com/wp-content/uploads/2010/02/tipping_point-Eg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484784"/>
            <a:ext cx="264320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251520" y="1412776"/>
            <a:ext cx="4900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solidFill>
                  <a:srgbClr val="000066"/>
                </a:solidFill>
              </a:rPr>
              <a:t>For an older person a fall can be…</a:t>
            </a:r>
          </a:p>
          <a:p>
            <a:pPr>
              <a:spcBef>
                <a:spcPct val="20000"/>
              </a:spcBef>
            </a:pPr>
            <a:endParaRPr lang="en-GB" sz="20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0066"/>
                </a:solidFill>
              </a:rPr>
              <a:t>trivial</a:t>
            </a:r>
            <a:r>
              <a:rPr lang="en-GB" sz="2000" dirty="0">
                <a:solidFill>
                  <a:srgbClr val="000066"/>
                </a:solidFill>
              </a:rPr>
              <a:t>, profound or fatal,</a:t>
            </a:r>
          </a:p>
          <a:p>
            <a:pPr marL="342900" indent="-342900">
              <a:spcBef>
                <a:spcPct val="20000"/>
              </a:spcBef>
            </a:pPr>
            <a:endParaRPr lang="en-GB" sz="8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66"/>
                </a:solidFill>
              </a:rPr>
              <a:t>the first sign of a new or worsening health problem,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8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66"/>
                </a:solidFill>
              </a:rPr>
              <a:t>a marker for the onset of </a:t>
            </a:r>
            <a:r>
              <a:rPr lang="en-GB" sz="2000" b="1" dirty="0">
                <a:solidFill>
                  <a:srgbClr val="000066"/>
                </a:solidFill>
              </a:rPr>
              <a:t>frailty</a:t>
            </a:r>
            <a:r>
              <a:rPr lang="en-GB" sz="2000" dirty="0">
                <a:solidFill>
                  <a:srgbClr val="000066"/>
                </a:solidFill>
              </a:rPr>
              <a:t>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8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>
                <a:solidFill>
                  <a:srgbClr val="000066"/>
                </a:solidFill>
              </a:rPr>
              <a:t>a </a:t>
            </a:r>
            <a:r>
              <a:rPr lang="en-GB" sz="2000" b="1" dirty="0">
                <a:solidFill>
                  <a:srgbClr val="000066"/>
                </a:solidFill>
              </a:rPr>
              <a:t>‘tipping point’ </a:t>
            </a:r>
            <a:r>
              <a:rPr lang="en-GB" sz="2000" dirty="0">
                <a:solidFill>
                  <a:srgbClr val="000066"/>
                </a:solidFill>
              </a:rPr>
              <a:t>leading to loss of confidence and independence, and increased dependence on family, and health and social services.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66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A fall is a symptom, not a diagnosis.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15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19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95936" y="4653136"/>
            <a:ext cx="60499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>
              <a:buFontTx/>
              <a:buNone/>
              <a:defRPr/>
            </a:pPr>
            <a:r>
              <a:rPr lang="en-GB" sz="1600" i="1" dirty="0" smtClean="0">
                <a:solidFill>
                  <a:srgbClr val="333399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</a:rPr>
              <a:t>“I was never the same after the fall”</a:t>
            </a:r>
          </a:p>
          <a:p>
            <a:pPr algn="ctr">
              <a:buFontTx/>
              <a:buNone/>
              <a:defRPr/>
            </a:pPr>
            <a:r>
              <a:rPr lang="en-GB" sz="1600" i="1" dirty="0" smtClean="0">
                <a:solidFill>
                  <a:srgbClr val="333399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</a:rPr>
              <a:t>“I suddenly became an old person”</a:t>
            </a:r>
          </a:p>
          <a:p>
            <a:pPr algn="ctr">
              <a:buFontTx/>
              <a:buNone/>
              <a:defRPr/>
            </a:pPr>
            <a:r>
              <a:rPr lang="en-GB" sz="1600" i="1" dirty="0" smtClean="0">
                <a:solidFill>
                  <a:srgbClr val="333399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</a:rPr>
              <a:t>“I don’t really feel the same person”</a:t>
            </a:r>
          </a:p>
          <a:p>
            <a:pPr algn="ctr">
              <a:buFontTx/>
              <a:buNone/>
              <a:defRPr/>
            </a:pPr>
            <a:r>
              <a:rPr lang="en-GB" sz="1600" i="1" dirty="0" smtClean="0">
                <a:solidFill>
                  <a:srgbClr val="333399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</a:rPr>
              <a:t>“I was thoroughly demoralised”</a:t>
            </a:r>
            <a:endParaRPr lang="en-GB" sz="1600" b="1" i="1" dirty="0" smtClean="0">
              <a:solidFill>
                <a:srgbClr val="333399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GB" sz="16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		        </a:t>
            </a:r>
          </a:p>
          <a:p>
            <a:pPr>
              <a:buFontTx/>
              <a:buNone/>
              <a:defRPr/>
            </a:pPr>
            <a:r>
              <a:rPr lang="en-GB" sz="1600" i="1" dirty="0">
                <a:solidFill>
                  <a:srgbClr val="0033CC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GB" sz="1600" i="1" dirty="0" smtClean="0">
                <a:solidFill>
                  <a:srgbClr val="0033CC"/>
                </a:solidFill>
                <a:latin typeface="Calibri" charset="0"/>
                <a:ea typeface="ＭＳ Ｐゴシック" charset="0"/>
              </a:rPr>
              <a:t>                            NHS QIS Focus Groups, October 2008</a:t>
            </a:r>
            <a:endParaRPr lang="en-US" sz="1600" i="1" dirty="0">
              <a:solidFill>
                <a:srgbClr val="0033CC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noFill/>
        </p:spPr>
        <p:txBody>
          <a:bodyPr/>
          <a:lstStyle/>
          <a:p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MS PGothic" charset="0"/>
              </a:rPr>
              <a:t>Why falls matter</a:t>
            </a:r>
            <a:br>
              <a:rPr lang="en-GB" sz="2400" dirty="0" smtClean="0">
                <a:solidFill>
                  <a:srgbClr val="0099FF"/>
                </a:solidFill>
                <a:latin typeface="Calibri" charset="0"/>
                <a:ea typeface="MS PGothic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Calibri" charset="0"/>
                <a:ea typeface="MS PGothic" charset="0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MS PGothic" charset="0"/>
              </a:rPr>
              <a:t>Scale </a:t>
            </a:r>
            <a:r>
              <a:rPr lang="en-GB" sz="2000" dirty="0">
                <a:solidFill>
                  <a:srgbClr val="002060"/>
                </a:solidFill>
                <a:latin typeface="Calibri" charset="0"/>
                <a:ea typeface="MS PGothic" charset="0"/>
              </a:rPr>
              <a:t>and cost</a:t>
            </a:r>
            <a:endParaRPr lang="en-US" sz="2000" i="1" dirty="0">
              <a:latin typeface="Calibri" charset="0"/>
              <a:ea typeface="MS PGothic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072438" cy="3214687"/>
          </a:xfrm>
        </p:spPr>
        <p:txBody>
          <a:bodyPr/>
          <a:lstStyle/>
          <a:p>
            <a:pPr>
              <a:buFontTx/>
              <a:buNone/>
            </a:pPr>
            <a:r>
              <a:rPr lang="en-GB" sz="1900" i="1">
                <a:solidFill>
                  <a:srgbClr val="002060"/>
                </a:solidFill>
                <a:latin typeface="Calibri" charset="0"/>
                <a:ea typeface="MS PGothic" charset="0"/>
              </a:rPr>
              <a:t>In people 65 years and over:</a:t>
            </a:r>
          </a:p>
          <a:p>
            <a:endParaRPr lang="en-GB" sz="8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Largest single presentation to the </a:t>
            </a:r>
            <a:r>
              <a:rPr lang="en-GB" sz="1900" b="1">
                <a:solidFill>
                  <a:srgbClr val="002060"/>
                </a:solidFill>
                <a:latin typeface="Calibri" charset="0"/>
                <a:ea typeface="MS PGothic" charset="0"/>
              </a:rPr>
              <a:t>Scottish Ambulance Service (over 35,000 attendances)</a:t>
            </a:r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.</a:t>
            </a:r>
          </a:p>
          <a:p>
            <a:endParaRPr lang="en-GB" sz="8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One of the leading causes of </a:t>
            </a:r>
            <a:r>
              <a:rPr lang="en-GB" sz="1900" b="1">
                <a:solidFill>
                  <a:srgbClr val="002060"/>
                </a:solidFill>
                <a:latin typeface="Calibri" charset="0"/>
                <a:ea typeface="MS PGothic" charset="0"/>
              </a:rPr>
              <a:t>Emergency Department </a:t>
            </a:r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attendance.</a:t>
            </a:r>
          </a:p>
          <a:p>
            <a:endParaRPr lang="en-GB" sz="8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Responsible for over </a:t>
            </a:r>
            <a:r>
              <a:rPr lang="en-GB" sz="1900" b="1">
                <a:solidFill>
                  <a:srgbClr val="002060"/>
                </a:solidFill>
                <a:latin typeface="Calibri" charset="0"/>
                <a:ea typeface="MS PGothic" charset="0"/>
              </a:rPr>
              <a:t>390,000 emergency</a:t>
            </a:r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 </a:t>
            </a:r>
            <a:r>
              <a:rPr lang="en-GB" sz="1900" b="1">
                <a:solidFill>
                  <a:srgbClr val="002060"/>
                </a:solidFill>
                <a:latin typeface="Calibri" charset="0"/>
                <a:ea typeface="MS PGothic" charset="0"/>
              </a:rPr>
              <a:t>bed days.</a:t>
            </a:r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 </a:t>
            </a:r>
          </a:p>
          <a:p>
            <a:endParaRPr lang="en-GB" sz="8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Implicated in up to </a:t>
            </a:r>
            <a:r>
              <a:rPr lang="en-GB" sz="1900" b="1">
                <a:solidFill>
                  <a:srgbClr val="002060"/>
                </a:solidFill>
                <a:latin typeface="Calibri" charset="0"/>
                <a:ea typeface="MS PGothic" charset="0"/>
              </a:rPr>
              <a:t>40% care home admissions</a:t>
            </a:r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.</a:t>
            </a:r>
          </a:p>
          <a:p>
            <a:endParaRPr lang="en-GB" sz="8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r>
              <a:rPr lang="en-GB" sz="1900" b="1">
                <a:solidFill>
                  <a:srgbClr val="002060"/>
                </a:solidFill>
                <a:latin typeface="Calibri" charset="0"/>
                <a:ea typeface="MS PGothic" charset="0"/>
              </a:rPr>
              <a:t>Highest reported incident </a:t>
            </a:r>
            <a:r>
              <a:rPr lang="en-GB" sz="1900">
                <a:solidFill>
                  <a:srgbClr val="002060"/>
                </a:solidFill>
                <a:latin typeface="Calibri" charset="0"/>
                <a:ea typeface="MS PGothic" charset="0"/>
              </a:rPr>
              <a:t>in hospital settings.</a:t>
            </a:r>
          </a:p>
          <a:p>
            <a:endParaRPr lang="en-GB" sz="19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pPr lvl="1">
              <a:buFontTx/>
              <a:buNone/>
            </a:pPr>
            <a:endParaRPr lang="en-GB" sz="19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endParaRPr lang="en-GB" sz="19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endParaRPr lang="en-GB" sz="190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pPr>
              <a:buFontTx/>
              <a:buNone/>
            </a:pPr>
            <a:endParaRPr lang="en-GB" sz="190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>
              <a:buFontTx/>
              <a:buNone/>
            </a:pPr>
            <a:endParaRPr lang="en-GB" sz="200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>
              <a:buFontTx/>
              <a:buNone/>
            </a:pPr>
            <a:endParaRPr lang="en-GB" sz="200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 lvl="1"/>
            <a:endParaRPr lang="en-GB" sz="1500">
              <a:solidFill>
                <a:srgbClr val="000066"/>
              </a:solidFill>
              <a:latin typeface="Calibri" charset="0"/>
              <a:ea typeface="MS PGothic" charset="0"/>
            </a:endParaRPr>
          </a:p>
          <a:p>
            <a:pPr>
              <a:buFontTx/>
              <a:buNone/>
            </a:pPr>
            <a:endParaRPr lang="en-GB" sz="1900" b="1">
              <a:solidFill>
                <a:srgbClr val="00206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500563"/>
            <a:ext cx="8072438" cy="221456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GB" sz="1900">
                <a:solidFill>
                  <a:srgbClr val="002060"/>
                </a:solidFill>
              </a:rPr>
              <a:t>Costs to health and social care services in Scotland estimated to exceed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900" b="1">
                <a:solidFill>
                  <a:srgbClr val="002060"/>
                </a:solidFill>
              </a:rPr>
              <a:t>£471m </a:t>
            </a:r>
            <a:r>
              <a:rPr lang="en-GB" sz="1900">
                <a:solidFill>
                  <a:srgbClr val="002060"/>
                </a:solidFill>
              </a:rPr>
              <a:t>each year (est. rising to £666m by 2020):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rgbClr val="002060"/>
                </a:solidFill>
              </a:rPr>
              <a:t>45% long term care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rgbClr val="002060"/>
                </a:solidFill>
              </a:rPr>
              <a:t>40% NHS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rgbClr val="002060"/>
                </a:solidFill>
              </a:rPr>
              <a:t>15% care at home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80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1800">
                <a:solidFill>
                  <a:srgbClr val="002060"/>
                </a:solidFill>
              </a:rPr>
              <a:t>( </a:t>
            </a:r>
            <a:r>
              <a:rPr lang="en-GB" sz="1800" b="1">
                <a:solidFill>
                  <a:srgbClr val="002060"/>
                </a:solidFill>
              </a:rPr>
              <a:t>£39,500 </a:t>
            </a:r>
            <a:r>
              <a:rPr lang="en-GB" sz="1800">
                <a:solidFill>
                  <a:srgbClr val="002060"/>
                </a:solidFill>
              </a:rPr>
              <a:t>per hip fracture)</a:t>
            </a:r>
            <a:r>
              <a:rPr lang="en-GB" sz="1800" i="1">
                <a:solidFill>
                  <a:srgbClr val="3366FF"/>
                </a:solidFill>
              </a:rPr>
              <a:t> 					</a:t>
            </a:r>
            <a:r>
              <a:rPr lang="en-GB" sz="1800" b="1" i="1">
                <a:solidFill>
                  <a:srgbClr val="3366FF"/>
                </a:solidFill>
              </a:rPr>
              <a:t>(Craig 2012)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180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19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20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200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sz="150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GB" sz="19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58204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Falls are not an inevitable part of getting older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Recognising and modifying risk</a:t>
            </a:r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</a:br>
            <a:endParaRPr lang="en-US" sz="2000" i="1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Falls Prevention and Management in </a:t>
            </a: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Policy context: creating the conditions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b="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b="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412775"/>
            <a:ext cx="1934235" cy="271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20028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196026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1412776"/>
            <a:ext cx="2021632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293096"/>
            <a:ext cx="2016224" cy="2339102"/>
          </a:xfrm>
          <a:prstGeom prst="rect">
            <a:avLst/>
          </a:prstGeom>
          <a:noFill/>
          <a:ln w="38100" cmpd="sng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2007</a:t>
            </a:r>
          </a:p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A Delivery Framework for Adult Rehabilitation in Scotland</a:t>
            </a:r>
          </a:p>
          <a:p>
            <a:pPr algn="ctr"/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Older people one of three priorities.</a:t>
            </a:r>
          </a:p>
          <a:p>
            <a:pPr algn="ctr"/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293096"/>
            <a:ext cx="1944216" cy="230832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2268"/>
                </a:solidFill>
              </a:rPr>
              <a:t>2007</a:t>
            </a:r>
          </a:p>
          <a:p>
            <a:pPr algn="ctr"/>
            <a:r>
              <a:rPr lang="en-US" sz="1600" dirty="0" smtClean="0">
                <a:solidFill>
                  <a:srgbClr val="222268"/>
                </a:solidFill>
              </a:rPr>
              <a:t>Health Department Letter</a:t>
            </a:r>
          </a:p>
          <a:p>
            <a:pPr algn="ctr"/>
            <a:endParaRPr lang="en-US" sz="800" dirty="0" smtClean="0">
              <a:solidFill>
                <a:srgbClr val="222268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Actions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Falls Leads.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Combined Falls &amp; Bone </a:t>
            </a:r>
            <a:r>
              <a:rPr lang="en-US" sz="1400" dirty="0">
                <a:solidFill>
                  <a:srgbClr val="FF0000"/>
                </a:solidFill>
              </a:rPr>
              <a:t>H</a:t>
            </a:r>
            <a:r>
              <a:rPr lang="en-US" sz="1400" dirty="0" smtClean="0">
                <a:solidFill>
                  <a:srgbClr val="FF0000"/>
                </a:solidFill>
              </a:rPr>
              <a:t>ealth Strategy.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Integrated pathway.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Community of Practice.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4293096"/>
            <a:ext cx="2016224" cy="233910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2268"/>
                </a:solidFill>
              </a:rPr>
              <a:t>2010</a:t>
            </a:r>
          </a:p>
          <a:p>
            <a:pPr algn="ctr"/>
            <a:r>
              <a:rPr lang="en-US" sz="1600" dirty="0" smtClean="0">
                <a:solidFill>
                  <a:srgbClr val="222268"/>
                </a:solidFill>
              </a:rPr>
              <a:t>Reshaping Care for Older People.</a:t>
            </a:r>
          </a:p>
          <a:p>
            <a:pPr algn="ctr"/>
            <a:r>
              <a:rPr lang="en-US" sz="1600" dirty="0" smtClean="0">
                <a:solidFill>
                  <a:srgbClr val="222268"/>
                </a:solidFill>
              </a:rPr>
              <a:t>A </a:t>
            </a:r>
            <a:r>
              <a:rPr lang="en-US" sz="1600" dirty="0" err="1">
                <a:solidFill>
                  <a:srgbClr val="222268"/>
                </a:solidFill>
              </a:rPr>
              <a:t>P</a:t>
            </a:r>
            <a:r>
              <a:rPr lang="en-US" sz="1600" dirty="0" err="1" smtClean="0">
                <a:solidFill>
                  <a:srgbClr val="222268"/>
                </a:solidFill>
              </a:rPr>
              <a:t>rogramme</a:t>
            </a:r>
            <a:r>
              <a:rPr lang="en-US" sz="1600" dirty="0" smtClean="0">
                <a:solidFill>
                  <a:srgbClr val="222268"/>
                </a:solidFill>
              </a:rPr>
              <a:t> for Change 2011-21</a:t>
            </a:r>
          </a:p>
          <a:p>
            <a:pPr algn="ctr"/>
            <a:endParaRPr lang="en-US" sz="1600" dirty="0">
              <a:solidFill>
                <a:srgbClr val="222268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Change Fund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£370million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2011-2015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272" y="4293096"/>
            <a:ext cx="1944216" cy="240065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2268"/>
                </a:solidFill>
              </a:rPr>
              <a:t>2012</a:t>
            </a:r>
          </a:p>
          <a:p>
            <a:pPr algn="ctr"/>
            <a:r>
              <a:rPr lang="en-US" sz="1600" dirty="0" smtClean="0">
                <a:solidFill>
                  <a:srgbClr val="222268"/>
                </a:solidFill>
              </a:rPr>
              <a:t>The National Delivery Plan for</a:t>
            </a:r>
          </a:p>
          <a:p>
            <a:pPr algn="ctr"/>
            <a:r>
              <a:rPr lang="en-US" sz="1600" dirty="0" smtClean="0">
                <a:solidFill>
                  <a:srgbClr val="222268"/>
                </a:solidFill>
              </a:rPr>
              <a:t>Allied Health Professions in Scotland 2012-2015</a:t>
            </a:r>
          </a:p>
          <a:p>
            <a:pPr algn="ctr"/>
            <a:endParaRPr lang="en-US" sz="800" dirty="0">
              <a:solidFill>
                <a:srgbClr val="222268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Actions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Pathway </a:t>
            </a:r>
            <a:r>
              <a:rPr lang="en-US" sz="1400" dirty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evelopment.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Implementation Plans.</a:t>
            </a:r>
          </a:p>
        </p:txBody>
      </p:sp>
    </p:spTree>
    <p:extLst>
      <p:ext uri="{BB962C8B-B14F-4D97-AF65-F5344CB8AC3E}">
        <p14:creationId xmlns:p14="http://schemas.microsoft.com/office/powerpoint/2010/main" xmlns="" val="13207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</a:t>
            </a:r>
            <a:r>
              <a:rPr lang="en-GB" sz="22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Scotland</a:t>
            </a:r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 (2010 – present)</a:t>
            </a:r>
            <a:b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</a:t>
            </a:r>
            <a:r>
              <a:rPr lang="en-GB" sz="20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are we trying to accomplish?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b="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b="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4438"/>
            <a:ext cx="3781623" cy="5095875"/>
          </a:xfrm>
        </p:spPr>
        <p:txBody>
          <a:bodyPr/>
          <a:lstStyle/>
          <a:p>
            <a:endParaRPr lang="en-GB" sz="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To reduce the personal, system and societal costs associated with falls in Scotland.</a:t>
            </a:r>
          </a:p>
          <a:p>
            <a:endParaRPr lang="en-US" sz="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For every health and social care partnership area in Scotland (32 partnerships) to have a local </a:t>
            </a:r>
            <a:r>
              <a:rPr lang="en-GB" sz="1800" b="1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integrated</a:t>
            </a:r>
            <a:r>
              <a:rPr lang="en-GB" sz="18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 falls prevention and management and fracture prevention pathway for older people </a:t>
            </a:r>
            <a:r>
              <a:rPr lang="en-GB" sz="1800" i="1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</a:t>
            </a:r>
            <a:r>
              <a:rPr lang="en-GB" sz="1800" i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operation. </a:t>
            </a:r>
            <a:endParaRPr lang="en-GB" sz="1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endParaRPr lang="en-GB" sz="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People have the opportunity to receive the right care and support, at the right time, in the right place to prevent harm from falls, </a:t>
            </a:r>
            <a:r>
              <a:rPr lang="en-GB" sz="1800" b="1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every time</a:t>
            </a:r>
            <a:r>
              <a:rPr lang="en-GB" sz="1800" dirty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.</a:t>
            </a:r>
            <a:endParaRPr lang="en-US" sz="1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9460" name="Picture 5" descr="NC14-00493 diagram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557338"/>
            <a:ext cx="48736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4932040" y="4941168"/>
            <a:ext cx="3313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b="1" i="1" dirty="0">
                <a:solidFill>
                  <a:srgbClr val="0066FF"/>
                </a:solidFill>
              </a:rPr>
              <a:t>The Up and About Pathway (2010</a:t>
            </a:r>
            <a:r>
              <a:rPr lang="en-GB" b="1" i="1" dirty="0" smtClean="0">
                <a:solidFill>
                  <a:srgbClr val="0066FF"/>
                </a:solidFill>
              </a:rPr>
              <a:t>)</a:t>
            </a:r>
            <a:r>
              <a:rPr lang="en-GB" sz="1600" i="1" dirty="0" smtClean="0">
                <a:solidFill>
                  <a:srgbClr val="0066FF"/>
                </a:solidFill>
              </a:rPr>
              <a:t> </a:t>
            </a:r>
            <a:r>
              <a:rPr lang="en-GB" sz="1400" dirty="0">
                <a:solidFill>
                  <a:srgbClr val="0066FF"/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6021288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a typeface="MS PGothic" charset="0"/>
                <a:hlinkClick r:id="rId4"/>
              </a:rPr>
              <a:t>http://www.knowledge.scot.nhs.uk/fallsandbonehealth/the-national-falls-</a:t>
            </a:r>
            <a:r>
              <a:rPr lang="en-US" dirty="0" smtClean="0">
                <a:solidFill>
                  <a:srgbClr val="002060"/>
                </a:solidFill>
                <a:ea typeface="MS PGothic" charset="0"/>
                <a:hlinkClick r:id="rId4"/>
              </a:rPr>
              <a:t>programme.aspx</a:t>
            </a:r>
            <a:endParaRPr lang="en-US" dirty="0" smtClean="0">
              <a:solidFill>
                <a:srgbClr val="002060"/>
              </a:solidFill>
              <a:ea typeface="MS PGothic" charset="0"/>
            </a:endParaRPr>
          </a:p>
          <a:p>
            <a:endParaRPr lang="en-GB" dirty="0">
              <a:solidFill>
                <a:srgbClr val="002060"/>
              </a:solidFill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4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Stage One of the Pathway</a:t>
            </a:r>
            <a:r>
              <a:rPr lang="en-GB" sz="20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0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Supporting active ageing, health improvement and self management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</a:rPr>
            </a:br>
            <a:endParaRPr lang="en-US" sz="2000" i="1" dirty="0">
              <a:solidFill>
                <a:schemeClr val="accent2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340768"/>
            <a:ext cx="4464496" cy="28803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9" descr="Stage one resources.JPG"/>
          <p:cNvPicPr>
            <a:picLocks noChangeAspect="1"/>
          </p:cNvPicPr>
          <p:nvPr/>
        </p:nvPicPr>
        <p:blipFill rotWithShape="1">
          <a:blip r:embed="rId3" cstate="print"/>
          <a:srcRect t="3363" b="3430"/>
          <a:stretch/>
        </p:blipFill>
        <p:spPr bwMode="auto">
          <a:xfrm>
            <a:off x="395536" y="1484784"/>
            <a:ext cx="4115384" cy="20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2" name="Picture 21" descr="NHS 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52936"/>
            <a:ext cx="1152128" cy="11521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20072" y="3933056"/>
            <a:ext cx="3816424" cy="280831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4005064"/>
            <a:ext cx="1288001" cy="165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4005064"/>
            <a:ext cx="1944216" cy="137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5445224"/>
            <a:ext cx="1652050" cy="117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5436096" y="1340768"/>
            <a:ext cx="3600400" cy="252028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care and repai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628800"/>
            <a:ext cx="1512168" cy="1352992"/>
          </a:xfrm>
          <a:prstGeom prst="rect">
            <a:avLst/>
          </a:prstGeom>
        </p:spPr>
      </p:pic>
      <p:pic>
        <p:nvPicPr>
          <p:cNvPr id="30" name="Picture 29" descr="Fire and Rescu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2636912"/>
            <a:ext cx="1090583" cy="1081341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787" r="19417"/>
          <a:stretch>
            <a:fillRect/>
          </a:stretch>
        </p:blipFill>
        <p:spPr bwMode="auto">
          <a:xfrm>
            <a:off x="7794174" y="1412776"/>
            <a:ext cx="96808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51520" y="4344294"/>
            <a:ext cx="2808312" cy="239707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552" y="4437112"/>
            <a:ext cx="225766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3203848" y="4365104"/>
            <a:ext cx="1872208" cy="23717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dial a bu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437112"/>
            <a:ext cx="1296144" cy="869252"/>
          </a:xfrm>
          <a:prstGeom prst="rect">
            <a:avLst/>
          </a:prstGeom>
        </p:spPr>
      </p:pic>
      <p:pic>
        <p:nvPicPr>
          <p:cNvPr id="37" name="Picture 36" descr="icey paveme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5877272"/>
            <a:ext cx="1296144" cy="81009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08104" y="31409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Safe home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nvironment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6296" y="5949280"/>
            <a:ext cx="141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2268"/>
                </a:solidFill>
              </a:rPr>
              <a:t>Keeping well</a:t>
            </a:r>
            <a:endParaRPr lang="en-US" b="1" dirty="0">
              <a:solidFill>
                <a:srgbClr val="22226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35696" y="35730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2268"/>
                </a:solidFill>
              </a:rPr>
              <a:t>F</a:t>
            </a:r>
            <a:r>
              <a:rPr lang="en-US" b="1" dirty="0" smtClean="0">
                <a:solidFill>
                  <a:srgbClr val="222268"/>
                </a:solidFill>
              </a:rPr>
              <a:t>alls prevention and bone health information</a:t>
            </a:r>
            <a:endParaRPr lang="en-US" b="1" dirty="0">
              <a:solidFill>
                <a:srgbClr val="222268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7544" y="6309320"/>
            <a:ext cx="257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2268"/>
                </a:solidFill>
              </a:rPr>
              <a:t>Keeping physically active</a:t>
            </a:r>
            <a:endParaRPr lang="en-US" b="1" dirty="0">
              <a:solidFill>
                <a:srgbClr val="22226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5856" y="5301208"/>
            <a:ext cx="16393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22268"/>
                </a:solidFill>
              </a:rPr>
              <a:t>Safer community</a:t>
            </a:r>
          </a:p>
          <a:p>
            <a:r>
              <a:rPr lang="en-US" sz="1600" b="1" dirty="0" smtClean="0">
                <a:solidFill>
                  <a:srgbClr val="222268"/>
                </a:solidFill>
              </a:rPr>
              <a:t>environment</a:t>
            </a:r>
            <a:endParaRPr lang="en-US" sz="1600" b="1" dirty="0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8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</a:t>
            </a:r>
            <a:r>
              <a:rPr lang="en-GB" sz="22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Scotland</a:t>
            </a:r>
            <a:br>
              <a:rPr lang="en-GB" sz="2200" dirty="0" smtClean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are we doing?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4536504" cy="54549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The Falls Programme Manager </a:t>
            </a:r>
            <a:r>
              <a:rPr lang="en-GB" sz="1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partnership with</a:t>
            </a: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 Falls Leads network and a range of stakeholders: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Co-create a shared vision.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Provide practical guidance.</a:t>
            </a:r>
          </a:p>
          <a:p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Share good practice, learning and experience; provide peer support.</a:t>
            </a:r>
          </a:p>
          <a:p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Identify &amp; deliver national work streams. </a:t>
            </a:r>
          </a:p>
          <a:p>
            <a:pPr marL="400050" lvl="1" indent="0">
              <a:buNone/>
            </a:pP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“Do once for Scotland”</a:t>
            </a:r>
          </a:p>
          <a:p>
            <a:pPr marL="400050" lvl="1" indent="0">
              <a:buNone/>
            </a:pPr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Nationally and locally, make falls prevention and management part of the conversation, when it needs to be.</a:t>
            </a:r>
          </a:p>
          <a:p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Monitor progress and provide accountability.</a:t>
            </a:r>
          </a:p>
          <a:p>
            <a:pPr marL="285750"/>
            <a:endParaRPr lang="en-GB" sz="18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pPr marL="285750"/>
            <a:endParaRPr lang="en-GB" sz="18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9460" name="Picture 5" descr="NC14-00493 diagram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404389" cy="25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148064" y="5937643"/>
            <a:ext cx="3313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b="1" i="1" dirty="0">
                <a:solidFill>
                  <a:srgbClr val="0066FF"/>
                </a:solidFill>
              </a:rPr>
              <a:t>The Up and About Pathway (2010)</a:t>
            </a:r>
          </a:p>
          <a:p>
            <a:pPr algn="ctr"/>
            <a:r>
              <a:rPr lang="en-GB" sz="1600" i="1" dirty="0" smtClean="0">
                <a:solidFill>
                  <a:srgbClr val="0066FF"/>
                </a:solidFill>
              </a:rPr>
              <a:t>http://</a:t>
            </a:r>
            <a:r>
              <a:rPr lang="en-GB" sz="1400" i="1" dirty="0" smtClean="0">
                <a:solidFill>
                  <a:srgbClr val="0066FF"/>
                </a:solidFill>
              </a:rPr>
              <a:t>www.scotland.gov.uk/Resource/0045/00459959.pdf</a:t>
            </a:r>
            <a:r>
              <a:rPr lang="en-GB" sz="1600" i="1" dirty="0" smtClean="0">
                <a:solidFill>
                  <a:srgbClr val="0066FF"/>
                </a:solidFill>
              </a:rPr>
              <a:t> </a:t>
            </a:r>
            <a:r>
              <a:rPr lang="en-GB" sz="1400" dirty="0">
                <a:solidFill>
                  <a:srgbClr val="0066FF"/>
                </a:solidFill>
              </a:rPr>
              <a:t>	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1484784"/>
            <a:ext cx="245989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75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89863" cy="1143000"/>
          </a:xfrm>
        </p:spPr>
        <p:txBody>
          <a:bodyPr/>
          <a:lstStyle/>
          <a:p>
            <a: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2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>The National Falls Programme in Scotland</a:t>
            </a:r>
            <a: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0099FF"/>
                </a:solidFill>
                <a:latin typeface="Calibri" charset="0"/>
                <a:ea typeface="ＭＳ Ｐゴシック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What are we doing?</a:t>
            </a:r>
            <a:r>
              <a:rPr lang="en-GB" sz="2800" dirty="0">
                <a:latin typeface="Calibri" charset="0"/>
                <a:ea typeface="ＭＳ Ｐゴシック" charset="0"/>
              </a:rPr>
              <a:t/>
            </a:r>
            <a:br>
              <a:rPr lang="en-GB" sz="2800" dirty="0">
                <a:latin typeface="Calibri" charset="0"/>
                <a:ea typeface="ＭＳ Ｐゴシック" charset="0"/>
              </a:rPr>
            </a:b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4536504" cy="545492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The Falls Programme Manager </a:t>
            </a:r>
            <a:r>
              <a:rPr lang="en-GB" sz="1800" b="1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in partnership wit</a:t>
            </a:r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h Falls Leads network and a range of stakeholders: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Co-create a shared vision.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Calibri" charset="0"/>
                <a:ea typeface="ＭＳ Ｐゴシック" charset="0"/>
              </a:rPr>
              <a:t>Provide practical guidance.</a:t>
            </a:r>
          </a:p>
          <a:p>
            <a:endParaRPr lang="en-GB" sz="1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Share good practice, learning and experience; provide peer support.</a:t>
            </a:r>
          </a:p>
          <a:p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Identify &amp; deliver national work streams. </a:t>
            </a:r>
          </a:p>
          <a:p>
            <a:pPr marL="400050" lvl="1" indent="0">
              <a:buNone/>
            </a:pP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“Do once for Scotland”</a:t>
            </a:r>
          </a:p>
          <a:p>
            <a:pPr marL="400050" lvl="1" indent="0">
              <a:buNone/>
            </a:pPr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Nationally and locally, make falls prevention and management part of the conversation, when it needs to be.</a:t>
            </a:r>
          </a:p>
          <a:p>
            <a:endParaRPr lang="en-GB" sz="1000" dirty="0">
              <a:solidFill>
                <a:schemeClr val="bg1">
                  <a:lumMod val="75000"/>
                </a:schemeClr>
              </a:solidFill>
              <a:latin typeface="Calibri" charset="0"/>
              <a:ea typeface="ＭＳ Ｐゴシック" charset="0"/>
            </a:endParaRPr>
          </a:p>
          <a:p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Monitor progress and provide accountability.</a:t>
            </a:r>
          </a:p>
          <a:p>
            <a:pPr marL="285750"/>
            <a:endParaRPr lang="en-GB" sz="18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285750"/>
            <a:endParaRPr lang="en-GB" sz="18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 marL="400050" lvl="1" indent="0"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400" dirty="0" smtClean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2060"/>
              </a:solidFill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0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4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2900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076056" y="5038977"/>
            <a:ext cx="3313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b="1" i="1" dirty="0" smtClean="0">
                <a:solidFill>
                  <a:srgbClr val="0066FF"/>
                </a:solidFill>
              </a:rPr>
              <a:t>A Framework for Action for Scotland</a:t>
            </a:r>
          </a:p>
          <a:p>
            <a:pPr algn="ctr"/>
            <a:r>
              <a:rPr lang="en-GB" b="1" i="1" dirty="0" smtClean="0">
                <a:solidFill>
                  <a:srgbClr val="0066FF"/>
                </a:solidFill>
              </a:rPr>
              <a:t>2014/2016</a:t>
            </a:r>
            <a:endParaRPr lang="en-GB" b="1" i="1" dirty="0">
              <a:solidFill>
                <a:srgbClr val="0066FF"/>
              </a:solidFill>
            </a:endParaRPr>
          </a:p>
          <a:p>
            <a:pPr algn="ctr"/>
            <a:r>
              <a:rPr lang="en-GB" sz="1400" dirty="0" smtClean="0">
                <a:solidFill>
                  <a:srgbClr val="0066FF"/>
                </a:solidFill>
              </a:rPr>
              <a:t>http://</a:t>
            </a:r>
            <a:r>
              <a:rPr lang="en-GB" sz="1400" dirty="0">
                <a:solidFill>
                  <a:srgbClr val="0066FF"/>
                </a:solidFill>
              </a:rPr>
              <a:t>	</a:t>
            </a:r>
            <a:r>
              <a:rPr lang="en-GB" sz="1400" dirty="0" smtClean="0">
                <a:solidFill>
                  <a:srgbClr val="0066FF"/>
                </a:solidFill>
              </a:rPr>
              <a:t>www.scotland.gov.uk/Publications/2014/10/9431 </a:t>
            </a:r>
          </a:p>
          <a:p>
            <a:pPr algn="ctr"/>
            <a:endParaRPr lang="en-GB" sz="1400" dirty="0">
              <a:solidFill>
                <a:srgbClr val="0066FF"/>
              </a:solidFill>
            </a:endParaRPr>
          </a:p>
        </p:txBody>
      </p:sp>
      <p:pic>
        <p:nvPicPr>
          <p:cNvPr id="7" name="Picture 5" descr="Framework.JPG"/>
          <p:cNvPicPr>
            <a:picLocks noChangeAspect="1"/>
          </p:cNvPicPr>
          <p:nvPr/>
        </p:nvPicPr>
        <p:blipFill>
          <a:blip r:embed="rId3"/>
          <a:srcRect t="2857"/>
          <a:stretch>
            <a:fillRect/>
          </a:stretch>
        </p:blipFill>
        <p:spPr bwMode="auto">
          <a:xfrm>
            <a:off x="5580112" y="1628800"/>
            <a:ext cx="2304256" cy="317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9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1358</Words>
  <Application>Microsoft Office PowerPoint</Application>
  <PresentationFormat>On-screen Show (4:3)</PresentationFormat>
  <Paragraphs>369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 Falls Prevention and Management in Scotland A National Perspective  CPG on Accident Prevention and Safety Awareness Tuesday 20th December   Ann Murray National Falls Programme Manager ann.murray3@nhs.net  </vt:lpstr>
      <vt:lpstr>Why falls matter </vt:lpstr>
      <vt:lpstr>Why falls matter  Scale and cost</vt:lpstr>
      <vt:lpstr>Falls are not an inevitable part of getting older Recognising and modifying risk </vt:lpstr>
      <vt:lpstr> Falls Prevention and Management in Scotland Policy context: creating the conditions    </vt:lpstr>
      <vt:lpstr> The National Falls Programme in Scotland (2010 – present) What are we trying to accomplish?    </vt:lpstr>
      <vt:lpstr> Stage One of the Pathway Supporting active ageing, health improvement and self management </vt:lpstr>
      <vt:lpstr> The National Falls Programme in Scotland What are we doing? </vt:lpstr>
      <vt:lpstr> The National Falls Programme in Scotland What are we doing? </vt:lpstr>
      <vt:lpstr> The National Falls Programme in Scotland What are we doing? </vt:lpstr>
      <vt:lpstr> The National Falls Programme in Scotland What are we doing? </vt:lpstr>
      <vt:lpstr> The National Falls Programme in Scotland What are we doing? </vt:lpstr>
      <vt:lpstr> The National Falls Programme in Scotland What are we doing? </vt:lpstr>
      <vt:lpstr> Falls Prevention and Management in Scotland Impact </vt:lpstr>
      <vt:lpstr>Preventing falls in the community Falkirk Council and NHS Forth Valley (2002-present)</vt:lpstr>
      <vt:lpstr>Key messages Falls prevention is everybody’s business</vt:lpstr>
      <vt:lpstr> For more information, please contact: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nhsaa</dc:creator>
  <cp:lastModifiedBy>ELumsden</cp:lastModifiedBy>
  <cp:revision>432</cp:revision>
  <cp:lastPrinted>2012-05-06T16:53:47Z</cp:lastPrinted>
  <dcterms:created xsi:type="dcterms:W3CDTF">2011-05-15T13:18:23Z</dcterms:created>
  <dcterms:modified xsi:type="dcterms:W3CDTF">2015-01-20T10:44:37Z</dcterms:modified>
</cp:coreProperties>
</file>